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handoutMasterIdLst>
    <p:handoutMasterId r:id="rId165"/>
  </p:handoutMasterIdLst>
  <p:sldIdLst>
    <p:sldId id="422" r:id="rId2"/>
    <p:sldId id="603" r:id="rId3"/>
    <p:sldId id="606" r:id="rId4"/>
    <p:sldId id="605" r:id="rId5"/>
    <p:sldId id="607" r:id="rId6"/>
    <p:sldId id="632" r:id="rId7"/>
    <p:sldId id="608" r:id="rId8"/>
    <p:sldId id="610" r:id="rId9"/>
    <p:sldId id="611" r:id="rId10"/>
    <p:sldId id="616" r:id="rId11"/>
    <p:sldId id="613" r:id="rId12"/>
    <p:sldId id="614" r:id="rId13"/>
    <p:sldId id="615" r:id="rId14"/>
    <p:sldId id="617" r:id="rId15"/>
    <p:sldId id="618" r:id="rId16"/>
    <p:sldId id="619" r:id="rId17"/>
    <p:sldId id="620" r:id="rId18"/>
    <p:sldId id="621" r:id="rId19"/>
    <p:sldId id="622" r:id="rId20"/>
    <p:sldId id="623" r:id="rId21"/>
    <p:sldId id="624" r:id="rId22"/>
    <p:sldId id="625" r:id="rId23"/>
    <p:sldId id="626" r:id="rId24"/>
    <p:sldId id="627" r:id="rId25"/>
    <p:sldId id="628" r:id="rId26"/>
    <p:sldId id="629" r:id="rId27"/>
    <p:sldId id="633" r:id="rId28"/>
    <p:sldId id="634" r:id="rId29"/>
    <p:sldId id="635" r:id="rId30"/>
    <p:sldId id="636" r:id="rId31"/>
    <p:sldId id="637" r:id="rId32"/>
    <p:sldId id="639" r:id="rId33"/>
    <p:sldId id="638" r:id="rId34"/>
    <p:sldId id="640" r:id="rId35"/>
    <p:sldId id="641" r:id="rId36"/>
    <p:sldId id="642" r:id="rId37"/>
    <p:sldId id="643" r:id="rId38"/>
    <p:sldId id="778" r:id="rId39"/>
    <p:sldId id="779" r:id="rId40"/>
    <p:sldId id="649" r:id="rId41"/>
    <p:sldId id="650" r:id="rId42"/>
    <p:sldId id="651" r:id="rId43"/>
    <p:sldId id="652" r:id="rId44"/>
    <p:sldId id="653" r:id="rId45"/>
    <p:sldId id="654" r:id="rId46"/>
    <p:sldId id="655" r:id="rId47"/>
    <p:sldId id="656" r:id="rId48"/>
    <p:sldId id="657" r:id="rId49"/>
    <p:sldId id="658" r:id="rId50"/>
    <p:sldId id="665" r:id="rId51"/>
    <p:sldId id="666" r:id="rId52"/>
    <p:sldId id="667" r:id="rId53"/>
    <p:sldId id="668" r:id="rId54"/>
    <p:sldId id="788" r:id="rId55"/>
    <p:sldId id="669" r:id="rId56"/>
    <p:sldId id="789" r:id="rId57"/>
    <p:sldId id="672" r:id="rId58"/>
    <p:sldId id="790" r:id="rId59"/>
    <p:sldId id="675" r:id="rId60"/>
    <p:sldId id="676" r:id="rId61"/>
    <p:sldId id="677" r:id="rId62"/>
    <p:sldId id="678" r:id="rId63"/>
    <p:sldId id="680" r:id="rId64"/>
    <p:sldId id="780" r:id="rId65"/>
    <p:sldId id="781" r:id="rId66"/>
    <p:sldId id="782" r:id="rId67"/>
    <p:sldId id="783" r:id="rId68"/>
    <p:sldId id="784" r:id="rId69"/>
    <p:sldId id="785" r:id="rId70"/>
    <p:sldId id="786" r:id="rId71"/>
    <p:sldId id="787" r:id="rId72"/>
    <p:sldId id="681" r:id="rId73"/>
    <p:sldId id="682" r:id="rId74"/>
    <p:sldId id="683" r:id="rId75"/>
    <p:sldId id="685" r:id="rId76"/>
    <p:sldId id="687" r:id="rId77"/>
    <p:sldId id="686" r:id="rId78"/>
    <p:sldId id="690" r:id="rId79"/>
    <p:sldId id="691" r:id="rId80"/>
    <p:sldId id="692" r:id="rId81"/>
    <p:sldId id="693" r:id="rId82"/>
    <p:sldId id="694" r:id="rId83"/>
    <p:sldId id="695" r:id="rId84"/>
    <p:sldId id="696" r:id="rId85"/>
    <p:sldId id="697" r:id="rId86"/>
    <p:sldId id="698" r:id="rId87"/>
    <p:sldId id="699" r:id="rId88"/>
    <p:sldId id="700" r:id="rId89"/>
    <p:sldId id="701" r:id="rId90"/>
    <p:sldId id="702" r:id="rId91"/>
    <p:sldId id="703"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2" r:id="rId110"/>
    <p:sldId id="723" r:id="rId111"/>
    <p:sldId id="724" r:id="rId112"/>
    <p:sldId id="725" r:id="rId113"/>
    <p:sldId id="726" r:id="rId114"/>
    <p:sldId id="727" r:id="rId115"/>
    <p:sldId id="729" r:id="rId116"/>
    <p:sldId id="731" r:id="rId117"/>
    <p:sldId id="732" r:id="rId118"/>
    <p:sldId id="733" r:id="rId119"/>
    <p:sldId id="735" r:id="rId120"/>
    <p:sldId id="736" r:id="rId121"/>
    <p:sldId id="737" r:id="rId122"/>
    <p:sldId id="738" r:id="rId123"/>
    <p:sldId id="739" r:id="rId124"/>
    <p:sldId id="740" r:id="rId125"/>
    <p:sldId id="741" r:id="rId126"/>
    <p:sldId id="742" r:id="rId127"/>
    <p:sldId id="743" r:id="rId128"/>
    <p:sldId id="744" r:id="rId129"/>
    <p:sldId id="745" r:id="rId130"/>
    <p:sldId id="746" r:id="rId131"/>
    <p:sldId id="747" r:id="rId132"/>
    <p:sldId id="791" r:id="rId133"/>
    <p:sldId id="748" r:id="rId134"/>
    <p:sldId id="749" r:id="rId135"/>
    <p:sldId id="750" r:id="rId136"/>
    <p:sldId id="752" r:id="rId137"/>
    <p:sldId id="753" r:id="rId138"/>
    <p:sldId id="754" r:id="rId139"/>
    <p:sldId id="755" r:id="rId140"/>
    <p:sldId id="756" r:id="rId141"/>
    <p:sldId id="757" r:id="rId142"/>
    <p:sldId id="792" r:id="rId143"/>
    <p:sldId id="758" r:id="rId144"/>
    <p:sldId id="759" r:id="rId145"/>
    <p:sldId id="760" r:id="rId146"/>
    <p:sldId id="761" r:id="rId147"/>
    <p:sldId id="762" r:id="rId148"/>
    <p:sldId id="763" r:id="rId149"/>
    <p:sldId id="764" r:id="rId150"/>
    <p:sldId id="765" r:id="rId151"/>
    <p:sldId id="766" r:id="rId152"/>
    <p:sldId id="793" r:id="rId153"/>
    <p:sldId id="767" r:id="rId154"/>
    <p:sldId id="768" r:id="rId155"/>
    <p:sldId id="769" r:id="rId156"/>
    <p:sldId id="771" r:id="rId157"/>
    <p:sldId id="772" r:id="rId158"/>
    <p:sldId id="773" r:id="rId159"/>
    <p:sldId id="774" r:id="rId160"/>
    <p:sldId id="775" r:id="rId161"/>
    <p:sldId id="776" r:id="rId162"/>
    <p:sldId id="777" r:id="rId163"/>
  </p:sldIdLst>
  <p:sldSz cx="12192000" cy="6858000"/>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75" d="100"/>
          <a:sy n="75" d="100"/>
        </p:scale>
        <p:origin x="7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4303313" cy="341297"/>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2594" y="1"/>
            <a:ext cx="4303313" cy="341297"/>
          </a:xfrm>
          <a:prstGeom prst="rect">
            <a:avLst/>
          </a:prstGeom>
        </p:spPr>
        <p:txBody>
          <a:bodyPr vert="horz" lIns="91440" tIns="45720" rIns="91440" bIns="45720" rtlCol="0"/>
          <a:lstStyle>
            <a:lvl1pPr algn="r">
              <a:defRPr sz="1200"/>
            </a:lvl1pPr>
          </a:lstStyle>
          <a:p>
            <a:fld id="{51C55FD5-622E-48C6-B543-8C937B0D7D6D}" type="datetimeFigureOut">
              <a:rPr lang="ko-KR" altLang="en-US" smtClean="0"/>
              <a:t>2019-08-21</a:t>
            </a:fld>
            <a:endParaRPr lang="ko-KR" altLang="en-US"/>
          </a:p>
        </p:txBody>
      </p:sp>
      <p:sp>
        <p:nvSpPr>
          <p:cNvPr id="4" name="바닥글 개체 틀 3"/>
          <p:cNvSpPr>
            <a:spLocks noGrp="1"/>
          </p:cNvSpPr>
          <p:nvPr>
            <p:ph type="ftr" sz="quarter" idx="2"/>
          </p:nvPr>
        </p:nvSpPr>
        <p:spPr>
          <a:xfrm>
            <a:off x="0" y="6456379"/>
            <a:ext cx="4303313" cy="34129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2594" y="6456379"/>
            <a:ext cx="4303313" cy="341297"/>
          </a:xfrm>
          <a:prstGeom prst="rect">
            <a:avLst/>
          </a:prstGeom>
        </p:spPr>
        <p:txBody>
          <a:bodyPr vert="horz" lIns="91440" tIns="45720" rIns="91440" bIns="45720" rtlCol="0" anchor="b"/>
          <a:lstStyle>
            <a:lvl1pPr algn="r">
              <a:defRPr sz="1200"/>
            </a:lvl1pPr>
          </a:lstStyle>
          <a:p>
            <a:fld id="{5B6D1C09-D030-44ED-B486-47D3A0FFB3E6}" type="slidenum">
              <a:rPr lang="ko-KR" altLang="en-US" smtClean="0"/>
              <a:t>‹#›</a:t>
            </a:fld>
            <a:endParaRPr lang="ko-KR" altLang="en-US"/>
          </a:p>
        </p:txBody>
      </p:sp>
    </p:spTree>
    <p:extLst>
      <p:ext uri="{BB962C8B-B14F-4D97-AF65-F5344CB8AC3E}">
        <p14:creationId xmlns:p14="http://schemas.microsoft.com/office/powerpoint/2010/main" val="4252180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2925" y="0"/>
            <a:ext cx="4303713" cy="341313"/>
          </a:xfrm>
          <a:prstGeom prst="rect">
            <a:avLst/>
          </a:prstGeom>
        </p:spPr>
        <p:txBody>
          <a:bodyPr vert="horz" lIns="91440" tIns="45720" rIns="91440" bIns="45720" rtlCol="0"/>
          <a:lstStyle>
            <a:lvl1pPr algn="r">
              <a:defRPr sz="1200"/>
            </a:lvl1pPr>
          </a:lstStyle>
          <a:p>
            <a:fld id="{8D55D0EC-46CC-4A04-87B1-12B43A8986B2}" type="datetimeFigureOut">
              <a:rPr lang="ko-KR" altLang="en-US" smtClean="0"/>
              <a:t>2019-08-21</a:t>
            </a:fld>
            <a:endParaRPr lang="ko-KR" altLang="en-US"/>
          </a:p>
        </p:txBody>
      </p:sp>
      <p:sp>
        <p:nvSpPr>
          <p:cNvPr id="4" name="슬라이드 이미지 개체 틀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188" y="3271838"/>
            <a:ext cx="7943850" cy="2676525"/>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6456363"/>
            <a:ext cx="4302125" cy="34131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2925" y="6456363"/>
            <a:ext cx="4303713" cy="341312"/>
          </a:xfrm>
          <a:prstGeom prst="rect">
            <a:avLst/>
          </a:prstGeom>
        </p:spPr>
        <p:txBody>
          <a:bodyPr vert="horz" lIns="91440" tIns="45720" rIns="91440" bIns="45720" rtlCol="0" anchor="b"/>
          <a:lstStyle>
            <a:lvl1pPr algn="r">
              <a:defRPr sz="1200"/>
            </a:lvl1pPr>
          </a:lstStyle>
          <a:p>
            <a:fld id="{F853B67F-8B8A-4BE4-96E9-F868464512BE}" type="slidenum">
              <a:rPr lang="ko-KR" altLang="en-US" smtClean="0"/>
              <a:t>‹#›</a:t>
            </a:fld>
            <a:endParaRPr lang="ko-KR" altLang="en-US"/>
          </a:p>
        </p:txBody>
      </p:sp>
    </p:spTree>
    <p:extLst>
      <p:ext uri="{BB962C8B-B14F-4D97-AF65-F5344CB8AC3E}">
        <p14:creationId xmlns:p14="http://schemas.microsoft.com/office/powerpoint/2010/main" val="31016044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9A0D4FD0-DF75-4FD5-972A-AC50289529AC}" type="slidenum">
              <a:rPr kumimoji="0" lang="ko-KR" altLang="en-GB" sz="1300"/>
              <a:pPr eaLnBrk="1" latinLnBrk="0" hangingPunct="1">
                <a:spcBef>
                  <a:spcPct val="0"/>
                </a:spcBef>
                <a:buFont typeface="굴림" charset="-127"/>
                <a:buNone/>
              </a:pPr>
              <a:t>2</a:t>
            </a:fld>
            <a:endParaRPr kumimoji="0" lang="en-GB" altLang="ko-KR"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569157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19C39E4E-9CDB-47A0-8FD8-6C69FB0811EE}" type="slidenum">
              <a:rPr kumimoji="0" lang="ko-KR" altLang="en-GB" sz="1300"/>
              <a:pPr eaLnBrk="1" latinLnBrk="0" hangingPunct="1">
                <a:spcBef>
                  <a:spcPct val="0"/>
                </a:spcBef>
                <a:buFont typeface="굴림" charset="-127"/>
                <a:buNone/>
              </a:pPr>
              <a:t>12</a:t>
            </a:fld>
            <a:endParaRPr kumimoji="0" lang="en-GB" altLang="ko-KR"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0561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19C39E4E-9CDB-47A0-8FD8-6C69FB0811EE}" type="slidenum">
              <a:rPr kumimoji="0" lang="ko-KR" altLang="en-GB" sz="1300"/>
              <a:pPr eaLnBrk="1" latinLnBrk="0" hangingPunct="1">
                <a:spcBef>
                  <a:spcPct val="0"/>
                </a:spcBef>
                <a:buFont typeface="굴림" charset="-127"/>
                <a:buNone/>
              </a:pPr>
              <a:t>13</a:t>
            </a:fld>
            <a:endParaRPr kumimoji="0" lang="en-GB" altLang="ko-KR"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00990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B7890B47-23E1-460F-AFD0-E9AE8AF16AE8}" type="slidenum">
              <a:rPr kumimoji="0" lang="ko-KR" altLang="en-GB" sz="1300"/>
              <a:pPr eaLnBrk="1" latinLnBrk="0" hangingPunct="1">
                <a:spcBef>
                  <a:spcPct val="0"/>
                </a:spcBef>
                <a:buFont typeface="굴림" charset="-127"/>
                <a:buNone/>
              </a:pPr>
              <a:t>14</a:t>
            </a:fld>
            <a:endParaRPr kumimoji="0" lang="en-GB" altLang="ko-KR"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41164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E459F09A-CA14-4B6B-915F-C926B9C187F1}" type="slidenum">
              <a:rPr kumimoji="0" lang="ko-KR" altLang="en-GB" sz="1300"/>
              <a:pPr eaLnBrk="1" latinLnBrk="0" hangingPunct="1">
                <a:spcBef>
                  <a:spcPct val="0"/>
                </a:spcBef>
                <a:buFont typeface="굴림" charset="-127"/>
                <a:buNone/>
              </a:pPr>
              <a:t>15</a:t>
            </a:fld>
            <a:endParaRPr kumimoji="0" lang="en-GB" altLang="ko-KR"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07947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1810C134-2586-4265-BFDE-92419CC281BF}" type="slidenum">
              <a:rPr kumimoji="0" lang="ko-KR" altLang="en-GB" sz="1300"/>
              <a:pPr eaLnBrk="1" latinLnBrk="0" hangingPunct="1">
                <a:spcBef>
                  <a:spcPct val="0"/>
                </a:spcBef>
                <a:buFont typeface="굴림" charset="-127"/>
                <a:buNone/>
              </a:pPr>
              <a:t>16</a:t>
            </a:fld>
            <a:endParaRPr kumimoji="0" lang="en-GB" altLang="ko-KR" sz="13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786119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45C90609-8B4A-4036-9467-FC0822B32455}" type="slidenum">
              <a:rPr kumimoji="0" lang="ko-KR" altLang="en-GB" sz="1300"/>
              <a:pPr eaLnBrk="1" latinLnBrk="0" hangingPunct="1">
                <a:spcBef>
                  <a:spcPct val="0"/>
                </a:spcBef>
                <a:buFont typeface="굴림" charset="-127"/>
                <a:buNone/>
              </a:pPr>
              <a:t>17</a:t>
            </a:fld>
            <a:endParaRPr kumimoji="0" lang="en-GB" altLang="ko-KR" sz="13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83675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C759794A-513C-4142-A991-822988BAEC20}" type="slidenum">
              <a:rPr kumimoji="0" lang="ko-KR" altLang="en-GB" sz="1300"/>
              <a:pPr eaLnBrk="1" latinLnBrk="0" hangingPunct="1">
                <a:spcBef>
                  <a:spcPct val="0"/>
                </a:spcBef>
                <a:buFont typeface="굴림" charset="-127"/>
                <a:buNone/>
              </a:pPr>
              <a:t>18</a:t>
            </a:fld>
            <a:endParaRPr kumimoji="0" lang="en-GB" altLang="ko-KR"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34824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7B910986-4FE2-40C3-B9E5-457C35661547}" type="slidenum">
              <a:rPr kumimoji="0" lang="ko-KR" altLang="en-GB" sz="1300"/>
              <a:pPr eaLnBrk="1" latinLnBrk="0" hangingPunct="1">
                <a:spcBef>
                  <a:spcPct val="0"/>
                </a:spcBef>
                <a:buFont typeface="굴림" charset="-127"/>
                <a:buNone/>
              </a:pPr>
              <a:t>19</a:t>
            </a:fld>
            <a:endParaRPr kumimoji="0" lang="en-GB" altLang="ko-KR" sz="13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552653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B7890B47-23E1-460F-AFD0-E9AE8AF16AE8}" type="slidenum">
              <a:rPr kumimoji="0" lang="ko-KR" altLang="en-GB" sz="1300"/>
              <a:pPr eaLnBrk="1" latinLnBrk="0" hangingPunct="1">
                <a:spcBef>
                  <a:spcPct val="0"/>
                </a:spcBef>
                <a:buFont typeface="굴림" charset="-127"/>
                <a:buNone/>
              </a:pPr>
              <a:t>20</a:t>
            </a:fld>
            <a:endParaRPr kumimoji="0" lang="en-GB" altLang="ko-KR"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50213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8529C1C9-CEB9-4F23-A7FC-C609A5F4078F}" type="slidenum">
              <a:rPr kumimoji="0" lang="ko-KR" altLang="en-GB" sz="1300"/>
              <a:pPr eaLnBrk="1" latinLnBrk="0" hangingPunct="1">
                <a:spcBef>
                  <a:spcPct val="0"/>
                </a:spcBef>
                <a:buFont typeface="굴림" charset="-127"/>
                <a:buNone/>
              </a:pPr>
              <a:t>21</a:t>
            </a:fld>
            <a:endParaRPr kumimoji="0" lang="en-GB" altLang="ko-KR" sz="13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12373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9A0D4FD0-DF75-4FD5-972A-AC50289529AC}" type="slidenum">
              <a:rPr kumimoji="0" lang="ko-KR" altLang="en-GB" sz="1300"/>
              <a:pPr eaLnBrk="1" latinLnBrk="0" hangingPunct="1">
                <a:spcBef>
                  <a:spcPct val="0"/>
                </a:spcBef>
                <a:buFont typeface="굴림" charset="-127"/>
                <a:buNone/>
              </a:pPr>
              <a:t>3</a:t>
            </a:fld>
            <a:endParaRPr kumimoji="0" lang="en-GB" altLang="ko-KR"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214357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8529C1C9-CEB9-4F23-A7FC-C609A5F4078F}" type="slidenum">
              <a:rPr kumimoji="0" lang="ko-KR" altLang="en-GB" sz="1300"/>
              <a:pPr eaLnBrk="1" latinLnBrk="0" hangingPunct="1">
                <a:spcBef>
                  <a:spcPct val="0"/>
                </a:spcBef>
                <a:buFont typeface="굴림" charset="-127"/>
                <a:buNone/>
              </a:pPr>
              <a:t>22</a:t>
            </a:fld>
            <a:endParaRPr kumimoji="0" lang="en-GB" altLang="ko-KR" sz="13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3144184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B8A92C82-2577-492E-9EC8-4F491210F218}" type="slidenum">
              <a:rPr kumimoji="0" lang="ko-KR" altLang="en-GB" sz="1300"/>
              <a:pPr eaLnBrk="1" latinLnBrk="0" hangingPunct="1">
                <a:spcBef>
                  <a:spcPct val="0"/>
                </a:spcBef>
                <a:buFont typeface="굴림" charset="-127"/>
                <a:buNone/>
              </a:pPr>
              <a:t>23</a:t>
            </a:fld>
            <a:endParaRPr kumimoji="0" lang="en-GB" altLang="ko-KR" sz="13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1719603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A1AC92AB-E79E-44F0-AFBC-79F4E5FC5C77}" type="slidenum">
              <a:rPr kumimoji="0" lang="ko-KR" altLang="en-GB" sz="1300"/>
              <a:pPr eaLnBrk="1" latinLnBrk="0" hangingPunct="1">
                <a:spcBef>
                  <a:spcPct val="0"/>
                </a:spcBef>
                <a:buFont typeface="굴림" charset="-127"/>
                <a:buNone/>
              </a:pPr>
              <a:t>24</a:t>
            </a:fld>
            <a:endParaRPr kumimoji="0" lang="en-GB" altLang="ko-KR"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349316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B8A92C82-2577-492E-9EC8-4F491210F218}" type="slidenum">
              <a:rPr kumimoji="0" lang="ko-KR" altLang="en-GB" sz="1300"/>
              <a:pPr eaLnBrk="1" latinLnBrk="0" hangingPunct="1">
                <a:spcBef>
                  <a:spcPct val="0"/>
                </a:spcBef>
                <a:buFont typeface="굴림" charset="-127"/>
                <a:buNone/>
              </a:pPr>
              <a:t>25</a:t>
            </a:fld>
            <a:endParaRPr kumimoji="0" lang="en-GB" altLang="ko-KR" sz="13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1892079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0161FC4E-5B2B-4609-A85B-E01B3CF5C3D9}" type="slidenum">
              <a:rPr kumimoji="0" lang="ko-KR" altLang="en-GB" sz="1300"/>
              <a:pPr eaLnBrk="1" latinLnBrk="0" hangingPunct="1">
                <a:spcBef>
                  <a:spcPct val="0"/>
                </a:spcBef>
                <a:buFont typeface="굴림" charset="-127"/>
                <a:buNone/>
              </a:pPr>
              <a:t>26</a:t>
            </a:fld>
            <a:endParaRPr kumimoji="0" lang="en-GB" altLang="ko-KR"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pPr eaLnBrk="1" hangingPunct="1"/>
            <a:r>
              <a:rPr lang="en-US" altLang="ko-KR" sz="1000">
                <a:latin typeface="굴림" charset="-127"/>
                <a:ea typeface="굴림" charset="-127"/>
              </a:rPr>
              <a:t>AVR </a:t>
            </a:r>
            <a:r>
              <a:rPr lang="ko-KR" altLang="en-US" sz="1000">
                <a:latin typeface="굴림" charset="-127"/>
                <a:ea typeface="굴림" charset="-127"/>
              </a:rPr>
              <a:t>코어에는 </a:t>
            </a:r>
            <a:r>
              <a:rPr lang="en-US" altLang="ko-KR" sz="1000">
                <a:latin typeface="굴림" charset="-127"/>
                <a:ea typeface="굴림" charset="-127"/>
              </a:rPr>
              <a:t>4 KB </a:t>
            </a:r>
            <a:r>
              <a:rPr lang="ko-KR" altLang="en-US" sz="1000">
                <a:latin typeface="굴림" charset="-127"/>
                <a:ea typeface="굴림" charset="-127"/>
              </a:rPr>
              <a:t>크기의 </a:t>
            </a:r>
            <a:r>
              <a:rPr lang="en-US" altLang="ko-KR" sz="1000">
                <a:latin typeface="굴림" charset="-127"/>
                <a:ea typeface="굴림" charset="-127"/>
              </a:rPr>
              <a:t>EEPROM </a:t>
            </a:r>
            <a:r>
              <a:rPr lang="ko-KR" altLang="en-US" sz="1000">
                <a:latin typeface="굴림" charset="-127"/>
                <a:ea typeface="굴림" charset="-127"/>
              </a:rPr>
              <a:t>메모리가 내장되어 있다</a:t>
            </a:r>
            <a:r>
              <a:rPr lang="en-US" altLang="ko-KR" sz="1000">
                <a:latin typeface="굴림" charset="-127"/>
                <a:ea typeface="굴림" charset="-127"/>
              </a:rPr>
              <a:t>. </a:t>
            </a:r>
            <a:r>
              <a:rPr lang="ko-KR" altLang="en-US" sz="1000">
                <a:latin typeface="굴림" charset="-127"/>
                <a:ea typeface="굴림" charset="-127"/>
              </a:rPr>
              <a:t>이 메모리는 비휘발성 </a:t>
            </a:r>
            <a:r>
              <a:rPr lang="en-US" altLang="ko-KR" sz="1000">
                <a:latin typeface="굴림" charset="-127"/>
                <a:ea typeface="굴림" charset="-127"/>
              </a:rPr>
              <a:t>(non-volatile) </a:t>
            </a:r>
            <a:r>
              <a:rPr lang="ko-KR" altLang="en-US" sz="1000">
                <a:latin typeface="굴림" charset="-127"/>
                <a:ea typeface="굴림" charset="-127"/>
              </a:rPr>
              <a:t>메모리이기 때문에 전원공급이 중단된 경우에도 저장된 데이터를 유지할 수 있기 때문에 데이터 보관용으로 사용될 수 있다</a:t>
            </a:r>
            <a:r>
              <a:rPr lang="en-US" altLang="ko-KR" sz="1000">
                <a:latin typeface="굴림" charset="-127"/>
                <a:ea typeface="굴림" charset="-127"/>
              </a:rPr>
              <a:t>. </a:t>
            </a:r>
            <a:r>
              <a:rPr lang="ko-KR" altLang="en-US" sz="1000">
                <a:latin typeface="굴림" charset="-127"/>
                <a:ea typeface="굴림" charset="-127"/>
              </a:rPr>
              <a:t>즉</a:t>
            </a:r>
            <a:r>
              <a:rPr lang="en-US" altLang="ko-KR" sz="1000">
                <a:latin typeface="굴림" charset="-127"/>
                <a:ea typeface="굴림" charset="-127"/>
              </a:rPr>
              <a:t>, </a:t>
            </a:r>
            <a:r>
              <a:rPr lang="ko-KR" altLang="en-US" sz="1000">
                <a:latin typeface="굴림" charset="-127"/>
                <a:ea typeface="굴림" charset="-127"/>
              </a:rPr>
              <a:t>일반 컴퓨터의 하드 디스크 역할을 한다</a:t>
            </a:r>
            <a:r>
              <a:rPr lang="en-US" altLang="ko-KR" sz="1000">
                <a:latin typeface="굴림" charset="-127"/>
                <a:ea typeface="굴림" charset="-127"/>
              </a:rPr>
              <a:t>. SRAM </a:t>
            </a:r>
            <a:r>
              <a:rPr lang="ko-KR" altLang="en-US" sz="1000">
                <a:latin typeface="굴림" charset="-127"/>
                <a:ea typeface="굴림" charset="-127"/>
              </a:rPr>
              <a:t>은 전원공급이 중단되면 데이터가 사라지기 때문에 데이터 보관이 필요한 경우</a:t>
            </a:r>
            <a:r>
              <a:rPr lang="en-US" altLang="ko-KR" sz="1000">
                <a:latin typeface="굴림" charset="-127"/>
                <a:ea typeface="굴림" charset="-127"/>
              </a:rPr>
              <a:t>, EEPROM </a:t>
            </a:r>
            <a:r>
              <a:rPr lang="ko-KR" altLang="en-US" sz="1000">
                <a:latin typeface="굴림" charset="-127"/>
                <a:ea typeface="굴림" charset="-127"/>
              </a:rPr>
              <a:t>으로</a:t>
            </a:r>
            <a:r>
              <a:rPr lang="en-US" altLang="ko-KR" sz="1000">
                <a:latin typeface="굴림" charset="-127"/>
                <a:ea typeface="굴림" charset="-127"/>
              </a:rPr>
              <a:t> </a:t>
            </a:r>
            <a:r>
              <a:rPr lang="ko-KR" altLang="en-US" sz="1000">
                <a:latin typeface="굴림" charset="-127"/>
                <a:ea typeface="굴림" charset="-127"/>
              </a:rPr>
              <a:t>저장하여 보관하고 다시 사용할 경우에는 </a:t>
            </a:r>
            <a:r>
              <a:rPr lang="en-US" altLang="ko-KR" sz="1000">
                <a:latin typeface="굴림" charset="-127"/>
                <a:ea typeface="굴림" charset="-127"/>
              </a:rPr>
              <a:t>EEPROM </a:t>
            </a:r>
            <a:r>
              <a:rPr lang="ko-KR" altLang="en-US" sz="1000">
                <a:latin typeface="굴림" charset="-127"/>
                <a:ea typeface="굴림" charset="-127"/>
              </a:rPr>
              <a:t>에서 직접 읽어서 사용하거나</a:t>
            </a:r>
            <a:r>
              <a:rPr lang="en-US" altLang="ko-KR" sz="1000">
                <a:latin typeface="굴림" charset="-127"/>
                <a:ea typeface="굴림" charset="-127"/>
              </a:rPr>
              <a:t>, SRAM </a:t>
            </a:r>
            <a:r>
              <a:rPr lang="ko-KR" altLang="en-US" sz="1000">
                <a:latin typeface="굴림" charset="-127"/>
                <a:ea typeface="굴림" charset="-127"/>
              </a:rPr>
              <a:t>으로 복사한 후 사용할 수 있다</a:t>
            </a:r>
            <a:r>
              <a:rPr lang="en-US" altLang="ko-KR" sz="1000">
                <a:latin typeface="굴림" charset="-127"/>
                <a:ea typeface="굴림" charset="-127"/>
              </a:rPr>
              <a:t>. EEPROM </a:t>
            </a:r>
            <a:r>
              <a:rPr lang="ko-KR" altLang="en-US" sz="1000">
                <a:latin typeface="굴림" charset="-127"/>
                <a:ea typeface="굴림" charset="-127"/>
              </a:rPr>
              <a:t>에서 직접 읽는 경우는 시간이 많이 걸리기 때문에</a:t>
            </a:r>
            <a:r>
              <a:rPr lang="en-US" altLang="ko-KR" sz="1000">
                <a:latin typeface="굴림" charset="-127"/>
                <a:ea typeface="굴림" charset="-127"/>
              </a:rPr>
              <a:t>, SRAM </a:t>
            </a:r>
            <a:r>
              <a:rPr lang="ko-KR" altLang="en-US" sz="1000">
                <a:latin typeface="굴림" charset="-127"/>
                <a:ea typeface="굴림" charset="-127"/>
              </a:rPr>
              <a:t>으로 복사한 후 사용하는 것이 프로그램의 실행속도 향상에 좋다</a:t>
            </a:r>
            <a:r>
              <a:rPr lang="en-US" altLang="ko-KR" sz="1000">
                <a:latin typeface="굴림" charset="-127"/>
                <a:ea typeface="굴림" charset="-127"/>
              </a:rPr>
              <a:t>. </a:t>
            </a:r>
          </a:p>
          <a:p>
            <a:pPr eaLnBrk="1" hangingPunct="1"/>
            <a:endParaRPr lang="en-US" altLang="ko-KR" sz="1000">
              <a:latin typeface="굴림" charset="-127"/>
              <a:ea typeface="굴림" charset="-127"/>
            </a:endParaRPr>
          </a:p>
          <a:p>
            <a:pPr eaLnBrk="1" hangingPunct="1"/>
            <a:r>
              <a:rPr lang="en-US" altLang="ko-KR" sz="1000">
                <a:latin typeface="굴림" charset="-127"/>
                <a:ea typeface="굴림" charset="-127"/>
              </a:rPr>
              <a:t>EEPROM </a:t>
            </a:r>
            <a:r>
              <a:rPr lang="ko-KR" altLang="en-US" sz="1000">
                <a:latin typeface="굴림" charset="-127"/>
                <a:ea typeface="굴림" charset="-127"/>
              </a:rPr>
              <a:t>은 디바이스 특성상 읽고 쓰는 횟수에 제한이 있다</a:t>
            </a:r>
            <a:r>
              <a:rPr lang="en-US" altLang="ko-KR" sz="1000">
                <a:latin typeface="굴림" charset="-127"/>
                <a:ea typeface="굴림" charset="-127"/>
              </a:rPr>
              <a:t>. AVR </a:t>
            </a:r>
            <a:r>
              <a:rPr lang="ko-KR" altLang="en-US" sz="1000">
                <a:latin typeface="굴림" charset="-127"/>
                <a:ea typeface="굴림" charset="-127"/>
              </a:rPr>
              <a:t>코어에는 </a:t>
            </a:r>
            <a:r>
              <a:rPr lang="en-US" altLang="ko-KR" sz="1000">
                <a:latin typeface="굴림" charset="-127"/>
                <a:ea typeface="굴림" charset="-127"/>
              </a:rPr>
              <a:t>10 </a:t>
            </a:r>
            <a:r>
              <a:rPr lang="ko-KR" altLang="en-US" sz="1000">
                <a:latin typeface="굴림" charset="-127"/>
                <a:ea typeface="굴림" charset="-127"/>
              </a:rPr>
              <a:t>만번 정도를 읽고 쓸 수 있는 </a:t>
            </a:r>
            <a:r>
              <a:rPr lang="en-US" altLang="ko-KR" sz="1000">
                <a:latin typeface="굴림" charset="-127"/>
                <a:ea typeface="굴림" charset="-127"/>
              </a:rPr>
              <a:t>EEPROM </a:t>
            </a:r>
            <a:r>
              <a:rPr lang="ko-KR" altLang="en-US" sz="1000">
                <a:latin typeface="굴림" charset="-127"/>
                <a:ea typeface="굴림" charset="-127"/>
              </a:rPr>
              <a:t>을 내장하고 있다</a:t>
            </a:r>
            <a:r>
              <a:rPr lang="en-US" altLang="ko-KR" sz="1000">
                <a:latin typeface="굴림" charset="-127"/>
                <a:ea typeface="굴림" charset="-127"/>
              </a:rPr>
              <a:t>.</a:t>
            </a:r>
          </a:p>
          <a:p>
            <a:pPr eaLnBrk="1" hangingPunct="1"/>
            <a:endParaRPr lang="en-US" altLang="ko-KR" sz="1000">
              <a:latin typeface="굴림" charset="-127"/>
              <a:ea typeface="굴림" charset="-127"/>
            </a:endParaRPr>
          </a:p>
          <a:p>
            <a:pPr eaLnBrk="1" hangingPunct="1"/>
            <a:r>
              <a:rPr lang="en-US" altLang="ko-KR" sz="1000">
                <a:latin typeface="굴림" charset="-127"/>
                <a:ea typeface="굴림" charset="-127"/>
              </a:rPr>
              <a:t>EEPROM </a:t>
            </a:r>
            <a:r>
              <a:rPr lang="ko-KR" altLang="en-US" sz="1000">
                <a:latin typeface="굴림" charset="-127"/>
                <a:ea typeface="굴림" charset="-127"/>
              </a:rPr>
              <a:t>은 데이터 메모리 공간과 별도의 어드레스 공간을 가지고 있다</a:t>
            </a:r>
            <a:r>
              <a:rPr lang="en-US" altLang="ko-KR" sz="1000">
                <a:latin typeface="굴림" charset="-127"/>
                <a:ea typeface="굴림" charset="-127"/>
              </a:rPr>
              <a:t>.</a:t>
            </a:r>
            <a:r>
              <a:rPr lang="ko-KR" altLang="en-US" sz="1000">
                <a:latin typeface="굴림" charset="-127"/>
                <a:ea typeface="굴림" charset="-127"/>
              </a:rPr>
              <a:t> 따라서</a:t>
            </a:r>
            <a:r>
              <a:rPr lang="en-US" altLang="ko-KR" sz="1000">
                <a:latin typeface="굴림" charset="-127"/>
                <a:ea typeface="굴림" charset="-127"/>
              </a:rPr>
              <a:t>, </a:t>
            </a:r>
            <a:r>
              <a:rPr lang="ko-KR" altLang="en-US" sz="1000">
                <a:latin typeface="굴림" charset="-127"/>
                <a:ea typeface="굴림" charset="-127"/>
              </a:rPr>
              <a:t>별도의 메모리 인터페이스를 사용하기 위하여 전용 레지스터를 사용한다</a:t>
            </a:r>
            <a:r>
              <a:rPr lang="en-US" altLang="ko-KR" sz="1000">
                <a:latin typeface="굴림" charset="-127"/>
                <a:ea typeface="굴림" charset="-127"/>
              </a:rPr>
              <a:t>. </a:t>
            </a:r>
            <a:r>
              <a:rPr lang="ko-KR" altLang="en-US" sz="1000">
                <a:latin typeface="굴림" charset="-127"/>
                <a:ea typeface="굴림" charset="-127"/>
              </a:rPr>
              <a:t>메모리를 사용하기 위해서는 어드레스</a:t>
            </a:r>
            <a:r>
              <a:rPr lang="en-US" altLang="ko-KR" sz="1000">
                <a:latin typeface="굴림" charset="-127"/>
                <a:ea typeface="굴림" charset="-127"/>
              </a:rPr>
              <a:t>, </a:t>
            </a:r>
            <a:r>
              <a:rPr lang="ko-KR" altLang="en-US" sz="1000">
                <a:latin typeface="굴림" charset="-127"/>
                <a:ea typeface="굴림" charset="-127"/>
              </a:rPr>
              <a:t>데이터</a:t>
            </a:r>
            <a:r>
              <a:rPr lang="en-US" altLang="ko-KR" sz="1000">
                <a:latin typeface="굴림" charset="-127"/>
                <a:ea typeface="굴림" charset="-127"/>
              </a:rPr>
              <a:t>, </a:t>
            </a:r>
            <a:r>
              <a:rPr lang="ko-KR" altLang="en-US" sz="1000">
                <a:latin typeface="굴림" charset="-127"/>
                <a:ea typeface="굴림" charset="-127"/>
              </a:rPr>
              <a:t>컨트롤 신호가 필요하기 때문에 </a:t>
            </a:r>
            <a:r>
              <a:rPr lang="en-US" altLang="ko-KR" sz="1000">
                <a:latin typeface="굴림" charset="-127"/>
                <a:ea typeface="굴림" charset="-127"/>
              </a:rPr>
              <a:t>EEPROM </a:t>
            </a:r>
            <a:r>
              <a:rPr lang="ko-KR" altLang="en-US" sz="1000">
                <a:latin typeface="굴림" charset="-127"/>
                <a:ea typeface="굴림" charset="-127"/>
              </a:rPr>
              <a:t>메모리를 액세스하기 위한 전용 어드레스 레지스터 </a:t>
            </a:r>
            <a:r>
              <a:rPr lang="en-US" altLang="ko-KR" sz="1000">
                <a:latin typeface="굴림" charset="-127"/>
                <a:ea typeface="굴림" charset="-127"/>
              </a:rPr>
              <a:t>(EEAR : EEPROM Address Register), </a:t>
            </a:r>
            <a:r>
              <a:rPr lang="ko-KR" altLang="en-US" sz="1000">
                <a:latin typeface="굴림" charset="-127"/>
                <a:ea typeface="굴림" charset="-127"/>
              </a:rPr>
              <a:t>데이터 레지스터</a:t>
            </a:r>
            <a:r>
              <a:rPr lang="en-US" altLang="ko-KR" sz="1000">
                <a:latin typeface="굴림" charset="-127"/>
                <a:ea typeface="굴림" charset="-127"/>
              </a:rPr>
              <a:t>(EEDR : EEPROM Data Register), </a:t>
            </a:r>
            <a:r>
              <a:rPr lang="ko-KR" altLang="en-US" sz="1000">
                <a:latin typeface="굴림" charset="-127"/>
                <a:ea typeface="굴림" charset="-127"/>
              </a:rPr>
              <a:t>컨트롤 레지스터 </a:t>
            </a:r>
            <a:r>
              <a:rPr lang="en-US" altLang="ko-KR" sz="1000">
                <a:latin typeface="굴림" charset="-127"/>
                <a:ea typeface="굴림" charset="-127"/>
              </a:rPr>
              <a:t>(EECR : EEPROM Control Register) </a:t>
            </a:r>
            <a:r>
              <a:rPr lang="ko-KR" altLang="en-US" sz="1000">
                <a:latin typeface="굴림" charset="-127"/>
                <a:ea typeface="굴림" charset="-127"/>
              </a:rPr>
              <a:t>를 가지고 있다</a:t>
            </a:r>
            <a:r>
              <a:rPr lang="en-US" altLang="ko-KR" sz="1000">
                <a:latin typeface="굴림" charset="-127"/>
                <a:ea typeface="굴림" charset="-127"/>
              </a:rPr>
              <a:t>. </a:t>
            </a:r>
          </a:p>
          <a:p>
            <a:pPr eaLnBrk="1" hangingPunct="1"/>
            <a:endParaRPr lang="en-US" altLang="ko-KR" sz="1000">
              <a:latin typeface="굴림" charset="-127"/>
              <a:ea typeface="굴림" charset="-127"/>
            </a:endParaRPr>
          </a:p>
          <a:p>
            <a:pPr eaLnBrk="1" hangingPunct="1"/>
            <a:r>
              <a:rPr lang="en-US" altLang="ko-KR" sz="1000">
                <a:latin typeface="굴림" charset="-127"/>
                <a:ea typeface="굴림" charset="-127"/>
              </a:rPr>
              <a:t>4KB </a:t>
            </a:r>
            <a:r>
              <a:rPr lang="ko-KR" altLang="en-US" sz="1000">
                <a:latin typeface="굴림" charset="-127"/>
                <a:ea typeface="굴림" charset="-127"/>
              </a:rPr>
              <a:t>크기의 </a:t>
            </a:r>
            <a:r>
              <a:rPr lang="en-US" altLang="ko-KR" sz="1000">
                <a:latin typeface="굴림" charset="-127"/>
                <a:ea typeface="굴림" charset="-127"/>
              </a:rPr>
              <a:t>EEPROM </a:t>
            </a:r>
            <a:r>
              <a:rPr lang="ko-KR" altLang="en-US" sz="1000">
                <a:latin typeface="굴림" charset="-127"/>
                <a:ea typeface="굴림" charset="-127"/>
              </a:rPr>
              <a:t>공간을 사용하기 위해서는 </a:t>
            </a:r>
            <a:r>
              <a:rPr lang="en-US" altLang="ko-KR" sz="1000">
                <a:latin typeface="굴림" charset="-127"/>
                <a:ea typeface="굴림" charset="-127"/>
              </a:rPr>
              <a:t>12-</a:t>
            </a:r>
            <a:r>
              <a:rPr lang="ko-KR" altLang="en-US" sz="1000">
                <a:latin typeface="굴림" charset="-127"/>
                <a:ea typeface="굴림" charset="-127"/>
              </a:rPr>
              <a:t>비트 어드레스가 필요하다</a:t>
            </a:r>
            <a:r>
              <a:rPr lang="en-US" altLang="ko-KR" sz="1000">
                <a:latin typeface="굴림" charset="-127"/>
                <a:ea typeface="굴림" charset="-127"/>
              </a:rPr>
              <a:t>. </a:t>
            </a:r>
            <a:r>
              <a:rPr lang="ko-KR" altLang="en-US" sz="1000">
                <a:latin typeface="굴림" charset="-127"/>
                <a:ea typeface="굴림" charset="-127"/>
              </a:rPr>
              <a:t>따라서</a:t>
            </a:r>
            <a:r>
              <a:rPr lang="en-US" altLang="ko-KR" sz="1000">
                <a:latin typeface="굴림" charset="-127"/>
                <a:ea typeface="굴림" charset="-127"/>
              </a:rPr>
              <a:t>, 8-</a:t>
            </a:r>
            <a:r>
              <a:rPr lang="ko-KR" altLang="en-US" sz="1000">
                <a:latin typeface="굴림" charset="-127"/>
                <a:ea typeface="굴림" charset="-127"/>
              </a:rPr>
              <a:t>비트 레지스터 </a:t>
            </a:r>
            <a:r>
              <a:rPr lang="en-US" altLang="ko-KR" sz="1000">
                <a:latin typeface="굴림" charset="-127"/>
                <a:ea typeface="굴림" charset="-127"/>
              </a:rPr>
              <a:t>2</a:t>
            </a:r>
            <a:r>
              <a:rPr lang="ko-KR" altLang="en-US" sz="1000">
                <a:latin typeface="굴림" charset="-127"/>
                <a:ea typeface="굴림" charset="-127"/>
              </a:rPr>
              <a:t>개를 연결해서 사용한다</a:t>
            </a:r>
            <a:r>
              <a:rPr lang="en-US" altLang="ko-KR" sz="1000">
                <a:latin typeface="굴림" charset="-127"/>
                <a:ea typeface="굴림" charset="-127"/>
              </a:rPr>
              <a:t>. </a:t>
            </a:r>
            <a:r>
              <a:rPr lang="ko-KR" altLang="en-US" sz="1000">
                <a:latin typeface="굴림" charset="-127"/>
                <a:ea typeface="굴림" charset="-127"/>
              </a:rPr>
              <a:t>즉</a:t>
            </a:r>
            <a:r>
              <a:rPr lang="en-US" altLang="ko-KR" sz="1000">
                <a:latin typeface="굴림" charset="-127"/>
                <a:ea typeface="굴림" charset="-127"/>
              </a:rPr>
              <a:t>, 12-</a:t>
            </a:r>
            <a:r>
              <a:rPr lang="ko-KR" altLang="en-US" sz="1000">
                <a:latin typeface="굴림" charset="-127"/>
                <a:ea typeface="굴림" charset="-127"/>
              </a:rPr>
              <a:t>비트 어드레스의 상위 바이트를 저장하는 </a:t>
            </a:r>
            <a:r>
              <a:rPr lang="en-US" altLang="ko-KR" sz="1000">
                <a:latin typeface="굴림" charset="-127"/>
                <a:ea typeface="굴림" charset="-127"/>
              </a:rPr>
              <a:t>EEARH </a:t>
            </a:r>
            <a:r>
              <a:rPr lang="ko-KR" altLang="en-US" sz="1000">
                <a:latin typeface="굴림" charset="-127"/>
                <a:ea typeface="굴림" charset="-127"/>
              </a:rPr>
              <a:t>와</a:t>
            </a:r>
            <a:r>
              <a:rPr lang="en-US" altLang="ko-KR" sz="1000">
                <a:latin typeface="굴림" charset="-127"/>
                <a:ea typeface="굴림" charset="-127"/>
              </a:rPr>
              <a:t> </a:t>
            </a:r>
            <a:r>
              <a:rPr lang="ko-KR" altLang="en-US" sz="1000">
                <a:latin typeface="굴림" charset="-127"/>
                <a:ea typeface="굴림" charset="-127"/>
              </a:rPr>
              <a:t>하위 바이트를 저장하는 </a:t>
            </a:r>
            <a:r>
              <a:rPr lang="en-US" altLang="ko-KR" sz="1000">
                <a:latin typeface="굴림" charset="-127"/>
                <a:ea typeface="굴림" charset="-127"/>
              </a:rPr>
              <a:t>EEARL 2 </a:t>
            </a:r>
            <a:r>
              <a:rPr lang="ko-KR" altLang="en-US" sz="1000">
                <a:latin typeface="굴림" charset="-127"/>
                <a:ea typeface="굴림" charset="-127"/>
              </a:rPr>
              <a:t>개를 연결해서 사용한다</a:t>
            </a:r>
            <a:r>
              <a:rPr lang="en-US" altLang="ko-KR" sz="1000">
                <a:latin typeface="굴림" charset="-127"/>
                <a:ea typeface="굴림" charset="-127"/>
              </a:rPr>
              <a:t>.</a:t>
            </a:r>
          </a:p>
          <a:p>
            <a:pPr eaLnBrk="1" hangingPunct="1"/>
            <a:r>
              <a:rPr lang="en-US" altLang="ko-KR" sz="1000">
                <a:latin typeface="굴림" charset="-127"/>
                <a:ea typeface="굴림" charset="-127"/>
              </a:rPr>
              <a:t> </a:t>
            </a:r>
          </a:p>
          <a:p>
            <a:pPr eaLnBrk="1" hangingPunct="1"/>
            <a:r>
              <a:rPr lang="en-US" altLang="ko-KR" sz="1000">
                <a:latin typeface="굴림" charset="-127"/>
                <a:ea typeface="굴림" charset="-127"/>
              </a:rPr>
              <a:t>EEPROM </a:t>
            </a:r>
            <a:r>
              <a:rPr lang="ko-KR" altLang="en-US" sz="1000">
                <a:latin typeface="굴림" charset="-127"/>
                <a:ea typeface="굴림" charset="-127"/>
              </a:rPr>
              <a:t>을 읽거나 쓰는 시간이 </a:t>
            </a:r>
            <a:r>
              <a:rPr lang="en-US" altLang="ko-KR" sz="1000">
                <a:latin typeface="굴림" charset="-127"/>
                <a:ea typeface="굴림" charset="-127"/>
              </a:rPr>
              <a:t>CPU </a:t>
            </a:r>
            <a:r>
              <a:rPr lang="ko-KR" altLang="en-US" sz="1000">
                <a:latin typeface="굴림" charset="-127"/>
                <a:ea typeface="굴림" charset="-127"/>
              </a:rPr>
              <a:t>클럭 싸이클 시간보다 길기 때문에 </a:t>
            </a:r>
            <a:r>
              <a:rPr lang="en-US" altLang="ko-KR" sz="1000">
                <a:latin typeface="굴림" charset="-127"/>
                <a:ea typeface="굴림" charset="-127"/>
              </a:rPr>
              <a:t>CPU </a:t>
            </a:r>
            <a:r>
              <a:rPr lang="ko-KR" altLang="en-US" sz="1000">
                <a:latin typeface="굴림" charset="-127"/>
                <a:ea typeface="굴림" charset="-127"/>
              </a:rPr>
              <a:t>는 </a:t>
            </a:r>
            <a:r>
              <a:rPr lang="en-US" altLang="ko-KR" sz="1000">
                <a:latin typeface="굴림" charset="-127"/>
                <a:ea typeface="굴림" charset="-127"/>
              </a:rPr>
              <a:t>EEPROM </a:t>
            </a:r>
            <a:r>
              <a:rPr lang="ko-KR" altLang="en-US" sz="1000">
                <a:latin typeface="굴림" charset="-127"/>
                <a:ea typeface="굴림" charset="-127"/>
              </a:rPr>
              <a:t>액세스가 완료될 때까지 기다려야 한다</a:t>
            </a:r>
            <a:r>
              <a:rPr lang="en-US" altLang="ko-KR" sz="1000">
                <a:latin typeface="굴림" charset="-127"/>
                <a:ea typeface="굴림" charset="-127"/>
              </a:rPr>
              <a:t>. EEPROM </a:t>
            </a:r>
            <a:r>
              <a:rPr lang="ko-KR" altLang="en-US" sz="1000">
                <a:latin typeface="굴림" charset="-127"/>
                <a:ea typeface="굴림" charset="-127"/>
              </a:rPr>
              <a:t>을 읽을 경우에는 </a:t>
            </a:r>
            <a:r>
              <a:rPr lang="en-US" altLang="ko-KR" sz="1000">
                <a:latin typeface="굴림" charset="-127"/>
                <a:ea typeface="굴림" charset="-127"/>
              </a:rPr>
              <a:t>4 </a:t>
            </a:r>
            <a:r>
              <a:rPr lang="ko-KR" altLang="en-US" sz="1000">
                <a:latin typeface="굴림" charset="-127"/>
                <a:ea typeface="굴림" charset="-127"/>
              </a:rPr>
              <a:t>클럭 싸이클</a:t>
            </a:r>
            <a:r>
              <a:rPr lang="en-US" altLang="ko-KR" sz="1000">
                <a:latin typeface="굴림" charset="-127"/>
                <a:ea typeface="굴림" charset="-127"/>
              </a:rPr>
              <a:t>, </a:t>
            </a:r>
            <a:r>
              <a:rPr lang="ko-KR" altLang="en-US" sz="1000">
                <a:latin typeface="굴림" charset="-127"/>
                <a:ea typeface="굴림" charset="-127"/>
              </a:rPr>
              <a:t>쓸 때에는 </a:t>
            </a:r>
            <a:r>
              <a:rPr lang="en-US" altLang="ko-KR" sz="1000">
                <a:latin typeface="굴림" charset="-127"/>
                <a:ea typeface="굴림" charset="-127"/>
              </a:rPr>
              <a:t>2 </a:t>
            </a:r>
            <a:r>
              <a:rPr lang="ko-KR" altLang="en-US" sz="1000">
                <a:latin typeface="굴림" charset="-127"/>
                <a:ea typeface="굴림" charset="-127"/>
              </a:rPr>
              <a:t>클럭 싸이클 동안 </a:t>
            </a:r>
            <a:r>
              <a:rPr lang="en-US" altLang="ko-KR" sz="1000">
                <a:latin typeface="굴림" charset="-127"/>
                <a:ea typeface="굴림" charset="-127"/>
              </a:rPr>
              <a:t>CPU </a:t>
            </a:r>
            <a:r>
              <a:rPr lang="ko-KR" altLang="en-US" sz="1000">
                <a:latin typeface="굴림" charset="-127"/>
                <a:ea typeface="굴림" charset="-127"/>
              </a:rPr>
              <a:t>가 동작을 중지한다</a:t>
            </a:r>
            <a:r>
              <a:rPr lang="en-US" altLang="ko-KR" sz="1000">
                <a:latin typeface="굴림" charset="-127"/>
                <a:ea typeface="굴림" charset="-127"/>
              </a:rPr>
              <a:t>.</a:t>
            </a:r>
          </a:p>
        </p:txBody>
      </p:sp>
    </p:spTree>
    <p:extLst>
      <p:ext uri="{BB962C8B-B14F-4D97-AF65-F5344CB8AC3E}">
        <p14:creationId xmlns:p14="http://schemas.microsoft.com/office/powerpoint/2010/main" val="709952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C1A48B98-726B-4037-81E6-316010747F23}" type="slidenum">
              <a:rPr kumimoji="0" lang="ko-KR" altLang="en-GB" sz="1300"/>
              <a:pPr eaLnBrk="1" latinLnBrk="0" hangingPunct="1">
                <a:spcBef>
                  <a:spcPct val="0"/>
                </a:spcBef>
                <a:buFont typeface="굴림" charset="-127"/>
                <a:buNone/>
              </a:pPr>
              <a:t>27</a:t>
            </a:fld>
            <a:endParaRPr kumimoji="0" lang="en-GB" altLang="ko-KR"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51523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7125DA35-1D35-4932-B872-F68027DE8A1E}" type="slidenum">
              <a:rPr kumimoji="0" lang="ko-KR" altLang="en-GB" sz="1300"/>
              <a:pPr eaLnBrk="1" latinLnBrk="0" hangingPunct="1">
                <a:spcBef>
                  <a:spcPct val="0"/>
                </a:spcBef>
                <a:buFont typeface="굴림" charset="-127"/>
                <a:buNone/>
              </a:pPr>
              <a:t>28</a:t>
            </a:fld>
            <a:endParaRPr kumimoji="0" lang="en-GB" altLang="ko-KR" sz="13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1359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7125DA35-1D35-4932-B872-F68027DE8A1E}" type="slidenum">
              <a:rPr kumimoji="0" lang="ko-KR" altLang="en-GB" sz="1300"/>
              <a:pPr eaLnBrk="1" latinLnBrk="0" hangingPunct="1">
                <a:spcBef>
                  <a:spcPct val="0"/>
                </a:spcBef>
                <a:buFont typeface="굴림" charset="-127"/>
                <a:buNone/>
              </a:pPr>
              <a:t>29</a:t>
            </a:fld>
            <a:endParaRPr kumimoji="0" lang="en-GB" altLang="ko-KR" sz="13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209061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03E1EE72-1A3A-43E9-95B8-CC5F444D1BF2}" type="slidenum">
              <a:rPr kumimoji="0" lang="ko-KR" altLang="en-GB" sz="1300" smtClean="0"/>
              <a:pPr eaLnBrk="1" latinLnBrk="0" hangingPunct="1">
                <a:spcBef>
                  <a:spcPct val="0"/>
                </a:spcBef>
                <a:buFont typeface="굴림" pitchFamily="50" charset="-127"/>
                <a:buNone/>
              </a:pPr>
              <a:t>30</a:t>
            </a:fld>
            <a:endParaRPr kumimoji="0" lang="en-GB" altLang="ko-KR" sz="130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032" tIns="49516" rIns="99032" bIns="49516" anchor="ctr"/>
          <a:lstStyle/>
          <a:p>
            <a:endParaRPr lang="ko-KR" altLang="en-US" smtClean="0"/>
          </a:p>
        </p:txBody>
      </p:sp>
    </p:spTree>
    <p:extLst>
      <p:ext uri="{BB962C8B-B14F-4D97-AF65-F5344CB8AC3E}">
        <p14:creationId xmlns:p14="http://schemas.microsoft.com/office/powerpoint/2010/main" val="349078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4CACF1AA-6F7B-4405-811E-C3876F4E2E54}" type="slidenum">
              <a:rPr kumimoji="0" lang="ko-KR" altLang="en-GB" sz="1300" smtClean="0"/>
              <a:pPr eaLnBrk="1" latinLnBrk="0" hangingPunct="1">
                <a:spcBef>
                  <a:spcPct val="0"/>
                </a:spcBef>
                <a:buFont typeface="굴림" pitchFamily="50" charset="-127"/>
                <a:buNone/>
              </a:pPr>
              <a:t>33</a:t>
            </a:fld>
            <a:endParaRPr kumimoji="0" lang="en-GB" altLang="ko-KR" sz="1300" smtClean="0"/>
          </a:p>
        </p:txBody>
      </p:sp>
      <p:sp>
        <p:nvSpPr>
          <p:cNvPr id="36867" name="Rectangle 2"/>
          <p:cNvSpPr>
            <a:spLocks noGrp="1" noRot="1" noChangeAspect="1" noChangeArrowheads="1" noTextEdit="1"/>
          </p:cNvSpPr>
          <p:nvPr>
            <p:ph type="sldImg"/>
          </p:nvPr>
        </p:nvSpPr>
        <p:spPr>
          <a:xfrm>
            <a:off x="2749550" y="533400"/>
            <a:ext cx="4733925" cy="2663825"/>
          </a:xfrm>
          <a:ln/>
        </p:spPr>
      </p:sp>
      <p:sp>
        <p:nvSpPr>
          <p:cNvPr id="36868"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p>
        </p:txBody>
      </p:sp>
    </p:spTree>
    <p:extLst>
      <p:ext uri="{BB962C8B-B14F-4D97-AF65-F5344CB8AC3E}">
        <p14:creationId xmlns:p14="http://schemas.microsoft.com/office/powerpoint/2010/main" val="35857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F055AFF4-ED48-43B8-86BC-B49FF1757B52}" type="slidenum">
              <a:rPr kumimoji="0" lang="ko-KR" altLang="en-GB" sz="1300"/>
              <a:pPr eaLnBrk="1" latinLnBrk="0" hangingPunct="1">
                <a:spcBef>
                  <a:spcPct val="0"/>
                </a:spcBef>
                <a:buFont typeface="굴림" charset="-127"/>
                <a:buNone/>
              </a:pPr>
              <a:t>4</a:t>
            </a:fld>
            <a:endParaRPr kumimoji="0" lang="en-GB" altLang="ko-KR"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1558461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33F07575-3AA3-43BB-A1DC-DB1011AFF13E}" type="slidenum">
              <a:rPr kumimoji="0" lang="ko-KR" altLang="en-GB" sz="1300" smtClean="0"/>
              <a:pPr eaLnBrk="1" latinLnBrk="0" hangingPunct="1">
                <a:spcBef>
                  <a:spcPct val="0"/>
                </a:spcBef>
                <a:buFont typeface="굴림" pitchFamily="50" charset="-127"/>
                <a:buNone/>
              </a:pPr>
              <a:t>36</a:t>
            </a:fld>
            <a:endParaRPr kumimoji="0" lang="en-GB" altLang="ko-KR" sz="1300" smtClean="0"/>
          </a:p>
        </p:txBody>
      </p:sp>
      <p:sp>
        <p:nvSpPr>
          <p:cNvPr id="37891" name="Rectangle 2"/>
          <p:cNvSpPr>
            <a:spLocks noGrp="1" noRot="1" noChangeAspect="1" noChangeArrowheads="1" noTextEdit="1"/>
          </p:cNvSpPr>
          <p:nvPr>
            <p:ph type="sldImg"/>
          </p:nvPr>
        </p:nvSpPr>
        <p:spPr>
          <a:xfrm>
            <a:off x="2749550" y="533400"/>
            <a:ext cx="4733925" cy="2663825"/>
          </a:xfrm>
          <a:ln/>
        </p:spPr>
      </p:sp>
      <p:sp>
        <p:nvSpPr>
          <p:cNvPr id="37892"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p>
        </p:txBody>
      </p:sp>
    </p:spTree>
    <p:extLst>
      <p:ext uri="{BB962C8B-B14F-4D97-AF65-F5344CB8AC3E}">
        <p14:creationId xmlns:p14="http://schemas.microsoft.com/office/powerpoint/2010/main" val="141929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31B353A9-EC51-4ABB-91E6-CC95825ACB10}" type="slidenum">
              <a:rPr kumimoji="0" lang="ko-KR" altLang="en-GB" sz="1300" smtClean="0"/>
              <a:pPr eaLnBrk="1" latinLnBrk="0" hangingPunct="1">
                <a:spcBef>
                  <a:spcPct val="0"/>
                </a:spcBef>
                <a:buFont typeface="굴림" pitchFamily="50" charset="-127"/>
                <a:buNone/>
              </a:pPr>
              <a:t>37</a:t>
            </a:fld>
            <a:endParaRPr kumimoji="0" lang="en-GB" altLang="ko-KR" sz="1300" smtClean="0"/>
          </a:p>
        </p:txBody>
      </p:sp>
      <p:sp>
        <p:nvSpPr>
          <p:cNvPr id="38915" name="Rectangle 2"/>
          <p:cNvSpPr>
            <a:spLocks noGrp="1" noRot="1" noChangeAspect="1" noChangeArrowheads="1" noTextEdit="1"/>
          </p:cNvSpPr>
          <p:nvPr>
            <p:ph type="sldImg"/>
          </p:nvPr>
        </p:nvSpPr>
        <p:spPr>
          <a:xfrm>
            <a:off x="2749550" y="533400"/>
            <a:ext cx="4733925" cy="2663825"/>
          </a:xfrm>
          <a:ln/>
        </p:spPr>
      </p:sp>
      <p:sp>
        <p:nvSpPr>
          <p:cNvPr id="38916"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p>
        </p:txBody>
      </p:sp>
    </p:spTree>
    <p:extLst>
      <p:ext uri="{BB962C8B-B14F-4D97-AF65-F5344CB8AC3E}">
        <p14:creationId xmlns:p14="http://schemas.microsoft.com/office/powerpoint/2010/main" val="954012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31B353A9-EC51-4ABB-91E6-CC95825ACB10}" type="slidenum">
              <a:rPr kumimoji="0" lang="ko-KR" altLang="en-GB" sz="1300" smtClean="0"/>
              <a:pPr eaLnBrk="1" latinLnBrk="0" hangingPunct="1">
                <a:spcBef>
                  <a:spcPct val="0"/>
                </a:spcBef>
                <a:buFont typeface="굴림" pitchFamily="50" charset="-127"/>
                <a:buNone/>
              </a:pPr>
              <a:t>38</a:t>
            </a:fld>
            <a:endParaRPr kumimoji="0" lang="en-GB" altLang="ko-KR" sz="1300" smtClean="0"/>
          </a:p>
        </p:txBody>
      </p:sp>
      <p:sp>
        <p:nvSpPr>
          <p:cNvPr id="38915" name="Rectangle 2"/>
          <p:cNvSpPr>
            <a:spLocks noGrp="1" noRot="1" noChangeAspect="1" noChangeArrowheads="1" noTextEdit="1"/>
          </p:cNvSpPr>
          <p:nvPr>
            <p:ph type="sldImg"/>
          </p:nvPr>
        </p:nvSpPr>
        <p:spPr>
          <a:xfrm>
            <a:off x="2749550" y="533400"/>
            <a:ext cx="4733925" cy="2663825"/>
          </a:xfrm>
          <a:ln/>
        </p:spPr>
      </p:sp>
      <p:sp>
        <p:nvSpPr>
          <p:cNvPr id="38916"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p>
        </p:txBody>
      </p:sp>
    </p:spTree>
    <p:extLst>
      <p:ext uri="{BB962C8B-B14F-4D97-AF65-F5344CB8AC3E}">
        <p14:creationId xmlns:p14="http://schemas.microsoft.com/office/powerpoint/2010/main" val="2071245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1pPr>
            <a:lvl2pPr marL="742950" indent="-28575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2pPr>
            <a:lvl3pPr marL="11430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3pPr>
            <a:lvl4pPr marL="16002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4pPr>
            <a:lvl5pPr marL="2057400" indent="-228600" defTabSz="485775" eaLnBrk="0" latinLnBrk="1" hangingPunct="0">
              <a:spcBef>
                <a:spcPct val="30000"/>
              </a:spcBef>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5pPr>
            <a:lvl6pPr marL="25146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6pPr>
            <a:lvl7pPr marL="29718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7pPr>
            <a:lvl8pPr marL="34290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8pPr>
            <a:lvl9pPr marL="3886200" indent="-228600" defTabSz="485775" eaLnBrk="0" fontAlgn="base" hangingPunct="0">
              <a:spcBef>
                <a:spcPct val="30000"/>
              </a:spcBef>
              <a:spcAft>
                <a:spcPct val="0"/>
              </a:spcAft>
              <a:buClr>
                <a:srgbClr val="000000"/>
              </a:buClr>
              <a:buSzPct val="100000"/>
              <a:buFont typeface="Times New Roman" pitchFamily="18" charset="0"/>
              <a:tabLst>
                <a:tab pos="0" algn="l"/>
                <a:tab pos="989013" algn="l"/>
                <a:tab pos="1979613" algn="l"/>
                <a:tab pos="2970213" algn="l"/>
                <a:tab pos="3960813" algn="l"/>
                <a:tab pos="4951413" algn="l"/>
                <a:tab pos="5942013" algn="l"/>
                <a:tab pos="6931025" algn="l"/>
                <a:tab pos="7920038" algn="l"/>
                <a:tab pos="8912225" algn="l"/>
                <a:tab pos="9901238" algn="l"/>
                <a:tab pos="10893425" algn="l"/>
              </a:tabLst>
              <a:defRPr kumimoji="1" sz="1200">
                <a:solidFill>
                  <a:srgbClr val="000000"/>
                </a:solidFill>
                <a:latin typeface="굴림" pitchFamily="50" charset="-127"/>
                <a:ea typeface="굴림" pitchFamily="50" charset="-127"/>
              </a:defRPr>
            </a:lvl9pPr>
          </a:lstStyle>
          <a:p>
            <a:pPr eaLnBrk="1" latinLnBrk="0" hangingPunct="1">
              <a:spcBef>
                <a:spcPct val="0"/>
              </a:spcBef>
              <a:buFont typeface="굴림" pitchFamily="50" charset="-127"/>
              <a:buNone/>
            </a:pPr>
            <a:fld id="{31B353A9-EC51-4ABB-91E6-CC95825ACB10}" type="slidenum">
              <a:rPr kumimoji="0" lang="ko-KR" altLang="en-GB" sz="1300" smtClean="0"/>
              <a:pPr eaLnBrk="1" latinLnBrk="0" hangingPunct="1">
                <a:spcBef>
                  <a:spcPct val="0"/>
                </a:spcBef>
                <a:buFont typeface="굴림" pitchFamily="50" charset="-127"/>
                <a:buNone/>
              </a:pPr>
              <a:t>39</a:t>
            </a:fld>
            <a:endParaRPr kumimoji="0" lang="en-GB" altLang="ko-KR" sz="1300" smtClean="0"/>
          </a:p>
        </p:txBody>
      </p:sp>
      <p:sp>
        <p:nvSpPr>
          <p:cNvPr id="38915" name="Rectangle 2"/>
          <p:cNvSpPr>
            <a:spLocks noGrp="1" noRot="1" noChangeAspect="1" noChangeArrowheads="1" noTextEdit="1"/>
          </p:cNvSpPr>
          <p:nvPr>
            <p:ph type="sldImg"/>
          </p:nvPr>
        </p:nvSpPr>
        <p:spPr>
          <a:xfrm>
            <a:off x="2749550" y="533400"/>
            <a:ext cx="4733925" cy="2663825"/>
          </a:xfrm>
          <a:ln/>
        </p:spPr>
      </p:sp>
      <p:sp>
        <p:nvSpPr>
          <p:cNvPr id="38916" name="Rectangle 3"/>
          <p:cNvSpPr>
            <a:spLocks noGrp="1" noChangeArrowheads="1"/>
          </p:cNvSpPr>
          <p:nvPr>
            <p:ph type="body" idx="1"/>
          </p:nvPr>
        </p:nvSpPr>
        <p:spPr>
          <a:xfrm>
            <a:off x="1363664"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p>
        </p:txBody>
      </p:sp>
    </p:spTree>
    <p:extLst>
      <p:ext uri="{BB962C8B-B14F-4D97-AF65-F5344CB8AC3E}">
        <p14:creationId xmlns:p14="http://schemas.microsoft.com/office/powerpoint/2010/main" val="3344726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hangingPunct="0">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1pPr>
            <a:lvl2pPr marL="742879" indent="-285722" defTabSz="485729" eaLnBrk="0" hangingPunct="0">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2pPr>
            <a:lvl3pPr marL="1142891" indent="-228579" defTabSz="485729" eaLnBrk="0" hangingPunct="0">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3pPr>
            <a:lvl4pPr marL="1600047" indent="-228579" defTabSz="485729" eaLnBrk="0" hangingPunct="0">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4pPr>
            <a:lvl5pPr marL="2057203" indent="-228579" defTabSz="485729" eaLnBrk="0" hangingPunct="0">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5pPr>
            <a:lvl6pPr marL="2514359" indent="-228579" defTabSz="485729" eaLnBrk="0" fontAlgn="base" hangingPunct="0">
              <a:lnSpc>
                <a:spcPct val="96000"/>
              </a:lnSpc>
              <a:spcBef>
                <a:spcPct val="0"/>
              </a:spcBef>
              <a:spcAft>
                <a:spcPct val="0"/>
              </a:spcAft>
              <a:buClr>
                <a:srgbClr val="000000"/>
              </a:buClr>
              <a:buSzPct val="100000"/>
              <a:buFont typeface="굴림" charset="-127"/>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6pPr>
            <a:lvl7pPr marL="2971515" indent="-228579" defTabSz="485729" eaLnBrk="0" fontAlgn="base" hangingPunct="0">
              <a:lnSpc>
                <a:spcPct val="96000"/>
              </a:lnSpc>
              <a:spcBef>
                <a:spcPct val="0"/>
              </a:spcBef>
              <a:spcAft>
                <a:spcPct val="0"/>
              </a:spcAft>
              <a:buClr>
                <a:srgbClr val="000000"/>
              </a:buClr>
              <a:buSzPct val="100000"/>
              <a:buFont typeface="굴림" charset="-127"/>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7pPr>
            <a:lvl8pPr marL="3428672" indent="-228579" defTabSz="485729" eaLnBrk="0" fontAlgn="base" hangingPunct="0">
              <a:lnSpc>
                <a:spcPct val="96000"/>
              </a:lnSpc>
              <a:spcBef>
                <a:spcPct val="0"/>
              </a:spcBef>
              <a:spcAft>
                <a:spcPct val="0"/>
              </a:spcAft>
              <a:buClr>
                <a:srgbClr val="000000"/>
              </a:buClr>
              <a:buSzPct val="100000"/>
              <a:buFont typeface="굴림" charset="-127"/>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8pPr>
            <a:lvl9pPr marL="3885829" indent="-228579" defTabSz="485729" eaLnBrk="0" fontAlgn="base" hangingPunct="0">
              <a:lnSpc>
                <a:spcPct val="96000"/>
              </a:lnSpc>
              <a:spcBef>
                <a:spcPct val="0"/>
              </a:spcBef>
              <a:spcAft>
                <a:spcPct val="0"/>
              </a:spcAft>
              <a:buClr>
                <a:srgbClr val="000000"/>
              </a:buClr>
              <a:buSzPct val="100000"/>
              <a:buFont typeface="굴림" charset="-127"/>
              <a:tabLst>
                <a:tab pos="0" algn="l"/>
                <a:tab pos="988918" algn="l"/>
                <a:tab pos="1979424" algn="l"/>
                <a:tab pos="2969928" algn="l"/>
                <a:tab pos="3960434" algn="l"/>
                <a:tab pos="4950939" algn="l"/>
                <a:tab pos="5941445" algn="l"/>
                <a:tab pos="6930362" algn="l"/>
                <a:tab pos="7919281" algn="l"/>
                <a:tab pos="8911372" algn="l"/>
                <a:tab pos="9900291" algn="l"/>
                <a:tab pos="10892383" algn="l"/>
              </a:tabLst>
              <a:defRPr sz="2400">
                <a:solidFill>
                  <a:srgbClr val="000000"/>
                </a:solidFill>
                <a:latin typeface="Times New Roman" pitchFamily="18" charset="0"/>
                <a:ea typeface="굴림" charset="-127"/>
              </a:defRPr>
            </a:lvl9pPr>
          </a:lstStyle>
          <a:p>
            <a:pPr eaLnBrk="1" hangingPunct="1">
              <a:buFont typeface="굴림" charset="-127"/>
              <a:buNone/>
            </a:pPr>
            <a:fld id="{5A4E9983-4C08-40B9-817B-B24C1A9C4F32}" type="slidenum">
              <a:rPr lang="ko-KR" altLang="en-GB" sz="1300">
                <a:latin typeface="굴림" charset="-127"/>
              </a:rPr>
              <a:pPr eaLnBrk="1" hangingPunct="1">
                <a:buFont typeface="굴림" charset="-127"/>
                <a:buNone/>
              </a:pPr>
              <a:t>45</a:t>
            </a:fld>
            <a:endParaRPr lang="en-GB" altLang="ko-KR" sz="1300">
              <a:latin typeface="굴림" charset="-127"/>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1363665"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022" tIns="49511" rIns="99022" bIns="49511"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4172154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7A2BDB30-2B5A-48F4-B646-423B8934B28F}"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72</a:t>
            </a:fld>
            <a:endParaRPr lang="en-GB" altLang="ko-KR"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1322841" y="3228592"/>
            <a:ext cx="7282545" cy="3061386"/>
          </a:xfrm>
          <a:noFill/>
          <a:ln/>
        </p:spPr>
        <p:txBody>
          <a:bodyPr wrap="none" lIns="95526" tIns="47763" rIns="95526" bIns="47763" anchor="ctr"/>
          <a:lstStyle/>
          <a:p>
            <a:endParaRPr lang="ko-KR" altLang="en-US" smtClean="0"/>
          </a:p>
        </p:txBody>
      </p:sp>
    </p:spTree>
    <p:extLst>
      <p:ext uri="{BB962C8B-B14F-4D97-AF65-F5344CB8AC3E}">
        <p14:creationId xmlns:p14="http://schemas.microsoft.com/office/powerpoint/2010/main" val="2084718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A382141A-5EBA-43A7-8541-FB1815EF890C}"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79</a:t>
            </a:fld>
            <a:endParaRPr lang="en-GB" altLang="ko-KR"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1322841" y="3228592"/>
            <a:ext cx="7282545" cy="3061386"/>
          </a:xfrm>
          <a:noFill/>
          <a:ln/>
        </p:spPr>
        <p:txBody>
          <a:bodyPr wrap="none" anchor="ctr"/>
          <a:lstStyle/>
          <a:p>
            <a:endParaRPr lang="ko-KR" altLang="en-US" smtClean="0"/>
          </a:p>
        </p:txBody>
      </p:sp>
    </p:spTree>
    <p:extLst>
      <p:ext uri="{BB962C8B-B14F-4D97-AF65-F5344CB8AC3E}">
        <p14:creationId xmlns:p14="http://schemas.microsoft.com/office/powerpoint/2010/main" val="2568183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E04B5F16-4204-4521-A285-C510A190BFDB}"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80</a:t>
            </a:fld>
            <a:endParaRPr lang="en-GB" altLang="ko-KR"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1322841" y="3228592"/>
            <a:ext cx="7282545" cy="3061386"/>
          </a:xfrm>
          <a:noFill/>
          <a:ln/>
        </p:spPr>
        <p:txBody>
          <a:bodyPr wrap="none" anchor="ctr"/>
          <a:lstStyle/>
          <a:p>
            <a:endParaRPr lang="ko-KR" altLang="en-US" smtClean="0"/>
          </a:p>
        </p:txBody>
      </p:sp>
    </p:spTree>
    <p:extLst>
      <p:ext uri="{BB962C8B-B14F-4D97-AF65-F5344CB8AC3E}">
        <p14:creationId xmlns:p14="http://schemas.microsoft.com/office/powerpoint/2010/main" val="208813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0EB13090-89EF-4CEC-A928-BBCC312EC714}"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81</a:t>
            </a:fld>
            <a:endParaRPr lang="en-GB" altLang="ko-KR"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1322841" y="3228592"/>
            <a:ext cx="7282545" cy="3061386"/>
          </a:xfrm>
          <a:noFill/>
          <a:ln/>
        </p:spPr>
        <p:txBody>
          <a:bodyPr wrap="none" anchor="ctr"/>
          <a:lstStyle/>
          <a:p>
            <a:endParaRPr lang="ko-KR" altLang="en-US" smtClean="0"/>
          </a:p>
        </p:txBody>
      </p:sp>
    </p:spTree>
    <p:extLst>
      <p:ext uri="{BB962C8B-B14F-4D97-AF65-F5344CB8AC3E}">
        <p14:creationId xmlns:p14="http://schemas.microsoft.com/office/powerpoint/2010/main" val="2871057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51DAEEC4-2D41-487D-8FB0-4878CB55579C}"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82</a:t>
            </a:fld>
            <a:endParaRPr lang="en-GB" altLang="ko-KR"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1322841" y="3228592"/>
            <a:ext cx="7282545" cy="3061386"/>
          </a:xfrm>
          <a:noFill/>
          <a:ln/>
        </p:spPr>
        <p:txBody>
          <a:bodyPr wrap="none" anchor="ctr"/>
          <a:lstStyle/>
          <a:p>
            <a:endParaRPr lang="ko-KR" altLang="en-US" smtClean="0"/>
          </a:p>
        </p:txBody>
      </p:sp>
    </p:spTree>
    <p:extLst>
      <p:ext uri="{BB962C8B-B14F-4D97-AF65-F5344CB8AC3E}">
        <p14:creationId xmlns:p14="http://schemas.microsoft.com/office/powerpoint/2010/main" val="2920445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F055AFF4-ED48-43B8-86BC-B49FF1757B52}" type="slidenum">
              <a:rPr kumimoji="0" lang="ko-KR" altLang="en-GB" sz="1300"/>
              <a:pPr eaLnBrk="1" latinLnBrk="0" hangingPunct="1">
                <a:spcBef>
                  <a:spcPct val="0"/>
                </a:spcBef>
                <a:buFont typeface="굴림" charset="-127"/>
                <a:buNone/>
              </a:pPr>
              <a:t>5</a:t>
            </a:fld>
            <a:endParaRPr kumimoji="0" lang="en-GB" altLang="ko-KR"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1287941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p:spPr>
        <p:txBody>
          <a:bodyPr/>
          <a:lstStyle/>
          <a:p>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fld id="{15B93197-6624-4903-9481-6FFC1DD15E66}" type="slidenum">
              <a:rPr lang="ko-KR" altLang="en-GB" smtClean="0"/>
              <a:pPr defTabSz="468579">
                <a:tabLst>
                  <a:tab pos="0" algn="l"/>
                  <a:tab pos="954002" algn="l"/>
                  <a:tab pos="1909535" algn="l"/>
                  <a:tab pos="2865067" algn="l"/>
                  <a:tab pos="3820600" algn="l"/>
                  <a:tab pos="4776133" algn="l"/>
                  <a:tab pos="5731666" algn="l"/>
                  <a:tab pos="6685667" algn="l"/>
                  <a:tab pos="7639669" algn="l"/>
                  <a:tab pos="8596732" algn="l"/>
                  <a:tab pos="9550734" algn="l"/>
                  <a:tab pos="10507798" algn="l"/>
                </a:tabLst>
              </a:pPr>
              <a:t>83</a:t>
            </a:fld>
            <a:endParaRPr lang="en-GB" altLang="ko-KR"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1322841" y="3228592"/>
            <a:ext cx="7282545" cy="3061386"/>
          </a:xfrm>
          <a:noFill/>
          <a:ln/>
        </p:spPr>
        <p:txBody>
          <a:bodyPr wrap="none" anchor="ctr"/>
          <a:lstStyle/>
          <a:p>
            <a:endParaRPr lang="ko-KR" altLang="en-US" smtClean="0"/>
          </a:p>
        </p:txBody>
      </p:sp>
    </p:spTree>
    <p:extLst>
      <p:ext uri="{BB962C8B-B14F-4D97-AF65-F5344CB8AC3E}">
        <p14:creationId xmlns:p14="http://schemas.microsoft.com/office/powerpoint/2010/main" val="3726684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2D134870-61B2-4B4A-9AA5-63C439151846}" type="slidenum">
              <a:rPr lang="ko-KR" altLang="en-GB" sz="1300">
                <a:latin typeface="굴림" charset="-127"/>
              </a:rPr>
              <a:pPr eaLnBrk="1" hangingPunct="1">
                <a:buFont typeface="굴림" charset="-127"/>
                <a:buNone/>
              </a:pPr>
              <a:t>105</a:t>
            </a:fld>
            <a:endParaRPr lang="en-GB" altLang="ko-KR" sz="1300">
              <a:latin typeface="굴림" charset="-127"/>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35" tIns="49518" rIns="99035" bIns="49518"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175579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0DF0E6B1-4B21-40C3-B34B-6CE2E664F5FF}" type="slidenum">
              <a:rPr lang="ko-KR" altLang="en-GB" sz="1300">
                <a:latin typeface="굴림" charset="-127"/>
              </a:rPr>
              <a:pPr eaLnBrk="1" hangingPunct="1">
                <a:buFont typeface="굴림" charset="-127"/>
                <a:buNone/>
              </a:pPr>
              <a:t>108</a:t>
            </a:fld>
            <a:endParaRPr lang="en-GB" altLang="ko-KR" sz="1300">
              <a:latin typeface="굴림" charset="-127"/>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339596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566E3AFC-F7F0-436D-A48C-AB946A2B19C1}" type="slidenum">
              <a:rPr lang="ko-KR" altLang="en-GB" sz="1300">
                <a:latin typeface="굴림" charset="-127"/>
              </a:rPr>
              <a:pPr eaLnBrk="1" hangingPunct="1">
                <a:buFont typeface="굴림" charset="-127"/>
                <a:buNone/>
              </a:pPr>
              <a:t>109</a:t>
            </a:fld>
            <a:endParaRPr lang="en-GB" altLang="ko-KR" sz="1300">
              <a:latin typeface="굴림" charset="-127"/>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219787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B1A303C0-E983-4691-932B-1B026FA6CD3F}" type="slidenum">
              <a:rPr lang="ko-KR" altLang="en-GB" sz="1300">
                <a:latin typeface="굴림" charset="-127"/>
              </a:rPr>
              <a:pPr eaLnBrk="1" hangingPunct="1">
                <a:buFont typeface="굴림" charset="-127"/>
                <a:buNone/>
              </a:pPr>
              <a:t>110</a:t>
            </a:fld>
            <a:endParaRPr lang="en-GB" altLang="ko-KR" sz="1300">
              <a:latin typeface="굴림" charset="-127"/>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782771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4A1F245A-302D-4611-8259-155D5132CABA}" type="slidenum">
              <a:rPr lang="ko-KR" altLang="en-GB" sz="1300">
                <a:latin typeface="굴림" charset="-127"/>
              </a:rPr>
              <a:pPr eaLnBrk="1" hangingPunct="1">
                <a:buFont typeface="굴림" charset="-127"/>
                <a:buNone/>
              </a:pPr>
              <a:t>111</a:t>
            </a:fld>
            <a:endParaRPr lang="en-GB" altLang="ko-KR" sz="1300">
              <a:latin typeface="굴림" charset="-127"/>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104746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CB98C354-C63D-4773-9A99-58741D875333}" type="slidenum">
              <a:rPr lang="ko-KR" altLang="en-GB" sz="1300">
                <a:latin typeface="굴림" charset="-127"/>
              </a:rPr>
              <a:pPr eaLnBrk="1" hangingPunct="1">
                <a:buFont typeface="굴림" charset="-127"/>
                <a:buNone/>
              </a:pPr>
              <a:t>112</a:t>
            </a:fld>
            <a:endParaRPr lang="en-GB" altLang="ko-KR" sz="1300">
              <a:latin typeface="굴림" charset="-127"/>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394435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12AA6F9A-4848-4530-A2B5-E2C5F8150D76}" type="slidenum">
              <a:rPr lang="ko-KR" altLang="en-GB" sz="1300">
                <a:latin typeface="굴림" charset="-127"/>
              </a:rPr>
              <a:pPr eaLnBrk="1" hangingPunct="1">
                <a:buFont typeface="굴림" charset="-127"/>
                <a:buNone/>
              </a:pPr>
              <a:t>113</a:t>
            </a:fld>
            <a:endParaRPr lang="en-GB" altLang="ko-KR" sz="1300">
              <a:latin typeface="굴림" charset="-127"/>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702995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0ACC50F3-32FC-4C60-A5C4-9196D84EAB0D}" type="slidenum">
              <a:rPr lang="ko-KR" altLang="en-GB" sz="1300">
                <a:latin typeface="굴림" charset="-127"/>
              </a:rPr>
              <a:pPr eaLnBrk="1" hangingPunct="1">
                <a:buFont typeface="굴림" charset="-127"/>
                <a:buNone/>
              </a:pPr>
              <a:t>114</a:t>
            </a:fld>
            <a:endParaRPr lang="en-GB" altLang="ko-KR" sz="1300">
              <a:latin typeface="굴림" charset="-127"/>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126584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541A73D0-0572-4240-A2B8-49DAD9345EB4}" type="slidenum">
              <a:rPr lang="ko-KR" altLang="en-GB" sz="1300">
                <a:latin typeface="굴림" charset="-127"/>
              </a:rPr>
              <a:pPr eaLnBrk="1" hangingPunct="1">
                <a:buFont typeface="굴림" charset="-127"/>
                <a:buNone/>
              </a:pPr>
              <a:t>115</a:t>
            </a:fld>
            <a:endParaRPr lang="en-GB" altLang="ko-KR" sz="1300">
              <a:latin typeface="굴림"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37481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F055AFF4-ED48-43B8-86BC-B49FF1757B52}" type="slidenum">
              <a:rPr kumimoji="0" lang="ko-KR" altLang="en-GB" sz="1300"/>
              <a:pPr eaLnBrk="1" latinLnBrk="0" hangingPunct="1">
                <a:spcBef>
                  <a:spcPct val="0"/>
                </a:spcBef>
                <a:buFont typeface="굴림" charset="-127"/>
                <a:buNone/>
              </a:pPr>
              <a:t>6</a:t>
            </a:fld>
            <a:endParaRPr kumimoji="0" lang="en-GB" altLang="ko-KR"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2081178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6643C316-7FF4-43FB-AF15-D93A3649B964}" type="slidenum">
              <a:rPr lang="ko-KR" altLang="en-GB" sz="1300">
                <a:latin typeface="굴림" charset="-127"/>
              </a:rPr>
              <a:pPr eaLnBrk="1" hangingPunct="1">
                <a:buFont typeface="굴림" charset="-127"/>
                <a:buNone/>
              </a:pPr>
              <a:t>116</a:t>
            </a:fld>
            <a:endParaRPr lang="en-GB" altLang="ko-KR" sz="1300">
              <a:latin typeface="굴림"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613939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6643C316-7FF4-43FB-AF15-D93A3649B964}" type="slidenum">
              <a:rPr lang="ko-KR" altLang="en-GB" sz="1300">
                <a:latin typeface="굴림" charset="-127"/>
              </a:rPr>
              <a:pPr eaLnBrk="1" hangingPunct="1">
                <a:buFont typeface="굴림" charset="-127"/>
                <a:buNone/>
              </a:pPr>
              <a:t>117</a:t>
            </a:fld>
            <a:endParaRPr lang="en-GB" altLang="ko-KR" sz="1300">
              <a:latin typeface="굴림"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293592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BB433AF0-4F3F-4628-A5CD-DB40980F2DD1}" type="slidenum">
              <a:rPr lang="ko-KR" altLang="en-GB" sz="1300">
                <a:latin typeface="굴림" charset="-127"/>
              </a:rPr>
              <a:pPr eaLnBrk="1" hangingPunct="1">
                <a:buFont typeface="굴림" charset="-127"/>
                <a:buNone/>
              </a:pPr>
              <a:t>118</a:t>
            </a:fld>
            <a:endParaRPr lang="en-GB" altLang="ko-KR" sz="1300">
              <a:latin typeface="굴림" charset="-127"/>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258679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768F7821-B0AC-432F-889D-73791A5A2AA8}" type="slidenum">
              <a:rPr lang="ko-KR" altLang="en-GB" sz="1300">
                <a:latin typeface="굴림" charset="-127"/>
              </a:rPr>
              <a:pPr eaLnBrk="1" hangingPunct="1">
                <a:buFont typeface="굴림" charset="-127"/>
                <a:buNone/>
              </a:pPr>
              <a:t>119</a:t>
            </a:fld>
            <a:endParaRPr lang="en-GB" altLang="ko-KR" sz="130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681240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7C467A97-E3FC-4F05-9E59-283F61492E18}" type="slidenum">
              <a:rPr lang="ko-KR" altLang="en-GB" sz="1300">
                <a:latin typeface="굴림" charset="-127"/>
              </a:rPr>
              <a:pPr eaLnBrk="1" hangingPunct="1">
                <a:buFont typeface="굴림" charset="-127"/>
                <a:buNone/>
              </a:pPr>
              <a:t>120</a:t>
            </a:fld>
            <a:endParaRPr lang="en-GB" altLang="ko-KR" sz="1300">
              <a:latin typeface="굴림" charset="-127"/>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095340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768F7821-B0AC-432F-889D-73791A5A2AA8}" type="slidenum">
              <a:rPr lang="ko-KR" altLang="en-GB" sz="1300">
                <a:latin typeface="굴림" charset="-127"/>
              </a:rPr>
              <a:pPr eaLnBrk="1" hangingPunct="1">
                <a:buFont typeface="굴림" charset="-127"/>
                <a:buNone/>
              </a:pPr>
              <a:t>121</a:t>
            </a:fld>
            <a:endParaRPr lang="en-GB" altLang="ko-KR" sz="130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690227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768F7821-B0AC-432F-889D-73791A5A2AA8}" type="slidenum">
              <a:rPr lang="ko-KR" altLang="en-GB" sz="1300">
                <a:latin typeface="굴림" charset="-127"/>
              </a:rPr>
              <a:pPr eaLnBrk="1" hangingPunct="1">
                <a:buFont typeface="굴림" charset="-127"/>
                <a:buNone/>
              </a:pPr>
              <a:t>122</a:t>
            </a:fld>
            <a:endParaRPr lang="en-GB" altLang="ko-KR" sz="130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12727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45C6FDAA-B5EA-42FC-86AA-74721D514B35}" type="slidenum">
              <a:rPr lang="ko-KR" altLang="en-GB" sz="1300">
                <a:latin typeface="굴림" charset="-127"/>
              </a:rPr>
              <a:pPr eaLnBrk="1" hangingPunct="1">
                <a:buFont typeface="굴림" charset="-127"/>
                <a:buNone/>
              </a:pPr>
              <a:t>123</a:t>
            </a:fld>
            <a:endParaRPr lang="en-GB" altLang="ko-KR" sz="1300">
              <a:latin typeface="굴림" charset="-127"/>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7404570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1pPr>
            <a:lvl2pPr marL="742968" indent="-285755"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2pPr>
            <a:lvl3pPr marL="1143028"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3pPr>
            <a:lvl4pPr marL="160023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4pPr>
            <a:lvl5pPr marL="2057449" indent="-228606" defTabSz="485787" eaLnBrk="0" hangingPunct="0">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5pPr>
            <a:lvl6pPr marL="2514661"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6pPr>
            <a:lvl7pPr marL="297187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7pPr>
            <a:lvl8pPr marL="342908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8pPr>
            <a:lvl9pPr marL="3886292" indent="-228606" defTabSz="485787" eaLnBrk="0" fontAlgn="base" hangingPunct="0">
              <a:lnSpc>
                <a:spcPct val="96000"/>
              </a:lnSpc>
              <a:spcBef>
                <a:spcPct val="0"/>
              </a:spcBef>
              <a:spcAft>
                <a:spcPct val="0"/>
              </a:spcAft>
              <a:buClr>
                <a:srgbClr val="000000"/>
              </a:buClr>
              <a:buSzPct val="100000"/>
              <a:buFont typeface="굴림" charset="-127"/>
              <a:tabLst>
                <a:tab pos="0" algn="l"/>
                <a:tab pos="989037" algn="l"/>
                <a:tab pos="1979661" algn="l"/>
                <a:tab pos="2970285" algn="l"/>
                <a:tab pos="3960907" algn="l"/>
                <a:tab pos="4951531" algn="l"/>
                <a:tab pos="5942155" algn="l"/>
                <a:tab pos="6931192" algn="l"/>
                <a:tab pos="7920228" algn="l"/>
                <a:tab pos="8912438" algn="l"/>
                <a:tab pos="9901477" algn="l"/>
                <a:tab pos="10893687" algn="l"/>
              </a:tabLst>
              <a:defRPr sz="2400">
                <a:solidFill>
                  <a:srgbClr val="000000"/>
                </a:solidFill>
                <a:latin typeface="Times New Roman" pitchFamily="18" charset="0"/>
                <a:ea typeface="굴림" charset="-127"/>
              </a:defRPr>
            </a:lvl9pPr>
          </a:lstStyle>
          <a:p>
            <a:pPr eaLnBrk="1" hangingPunct="1">
              <a:buFont typeface="굴림" charset="-127"/>
              <a:buNone/>
            </a:pPr>
            <a:fld id="{89C36FD8-3B73-46DE-B315-7890C233DFB5}" type="slidenum">
              <a:rPr lang="ko-KR" altLang="en-GB" sz="1300">
                <a:latin typeface="굴림" charset="-127"/>
              </a:rPr>
              <a:pPr eaLnBrk="1" hangingPunct="1">
                <a:buFont typeface="굴림" charset="-127"/>
                <a:buNone/>
              </a:pPr>
              <a:t>124</a:t>
            </a:fld>
            <a:endParaRPr lang="en-GB" altLang="ko-KR" sz="1300">
              <a:latin typeface="굴림" charset="-127"/>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1363666" y="3374113"/>
            <a:ext cx="7507287" cy="31993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599132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4188" eaLnBrk="0" hangingPunct="0">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1pPr>
            <a:lvl2pPr marL="742950" indent="-285750" defTabSz="484188" eaLnBrk="0" hangingPunct="0">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2pPr>
            <a:lvl3pPr marL="1143000" indent="-228600" defTabSz="484188" eaLnBrk="0" hangingPunct="0">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3pPr>
            <a:lvl4pPr marL="1600200" indent="-228600" defTabSz="484188" eaLnBrk="0" hangingPunct="0">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4pPr>
            <a:lvl5pPr marL="2057400" indent="-228600" defTabSz="484188" eaLnBrk="0" hangingPunct="0">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5pPr>
            <a:lvl6pPr marL="2514600" indent="-228600" defTabSz="484188" eaLnBrk="0" fontAlgn="base" hangingPunct="0">
              <a:lnSpc>
                <a:spcPct val="96000"/>
              </a:lnSpc>
              <a:spcBef>
                <a:spcPct val="0"/>
              </a:spcBef>
              <a:spcAft>
                <a:spcPct val="0"/>
              </a:spcAft>
              <a:buClr>
                <a:srgbClr val="000000"/>
              </a:buClr>
              <a:buSzPct val="100000"/>
              <a:buFont typeface="굴림" charset="-127"/>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6pPr>
            <a:lvl7pPr marL="2971800" indent="-228600" defTabSz="484188" eaLnBrk="0" fontAlgn="base" hangingPunct="0">
              <a:lnSpc>
                <a:spcPct val="96000"/>
              </a:lnSpc>
              <a:spcBef>
                <a:spcPct val="0"/>
              </a:spcBef>
              <a:spcAft>
                <a:spcPct val="0"/>
              </a:spcAft>
              <a:buClr>
                <a:srgbClr val="000000"/>
              </a:buClr>
              <a:buSzPct val="100000"/>
              <a:buFont typeface="굴림" charset="-127"/>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7pPr>
            <a:lvl8pPr marL="3429000" indent="-228600" defTabSz="484188" eaLnBrk="0" fontAlgn="base" hangingPunct="0">
              <a:lnSpc>
                <a:spcPct val="96000"/>
              </a:lnSpc>
              <a:spcBef>
                <a:spcPct val="0"/>
              </a:spcBef>
              <a:spcAft>
                <a:spcPct val="0"/>
              </a:spcAft>
              <a:buClr>
                <a:srgbClr val="000000"/>
              </a:buClr>
              <a:buSzPct val="100000"/>
              <a:buFont typeface="굴림" charset="-127"/>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8pPr>
            <a:lvl9pPr marL="3886200" indent="-228600" defTabSz="484188" eaLnBrk="0" fontAlgn="base" hangingPunct="0">
              <a:lnSpc>
                <a:spcPct val="96000"/>
              </a:lnSpc>
              <a:spcBef>
                <a:spcPct val="0"/>
              </a:spcBef>
              <a:spcAft>
                <a:spcPct val="0"/>
              </a:spcAft>
              <a:buClr>
                <a:srgbClr val="000000"/>
              </a:buClr>
              <a:buSzPct val="100000"/>
              <a:buFont typeface="굴림" charset="-127"/>
              <a:tabLst>
                <a:tab pos="0" algn="l"/>
                <a:tab pos="987425" algn="l"/>
                <a:tab pos="1978025" algn="l"/>
                <a:tab pos="2968625" algn="l"/>
                <a:tab pos="3959225" algn="l"/>
                <a:tab pos="4949825" algn="l"/>
                <a:tab pos="5940425" algn="l"/>
                <a:tab pos="6927850" algn="l"/>
                <a:tab pos="7916863" algn="l"/>
                <a:tab pos="8909050"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B016536F-FC59-484F-86EA-C030D820A8C8}" type="slidenum">
              <a:rPr lang="ko-KR" altLang="en-GB" sz="1300" smtClean="0">
                <a:latin typeface="굴림" charset="-127"/>
              </a:rPr>
              <a:pPr eaLnBrk="1" hangingPunct="1">
                <a:buFont typeface="굴림" charset="-127"/>
                <a:buNone/>
              </a:pPr>
              <a:t>125</a:t>
            </a:fld>
            <a:endParaRPr lang="en-GB" altLang="ko-KR" sz="1300" smtClean="0">
              <a:latin typeface="굴림" charset="-127"/>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9025" tIns="49512" rIns="99025" bIns="49512"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62669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1pPr>
            <a:lvl2pPr marL="742879" indent="-285722"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2pPr>
            <a:lvl3pPr marL="1142891"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3pPr>
            <a:lvl4pPr marL="1600047"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4pPr>
            <a:lvl5pPr marL="2057203" indent="-228579" defTabSz="487316" eaLnBrk="0" latinLnBrk="1" hangingPunct="0">
              <a:spcBef>
                <a:spcPct val="30000"/>
              </a:spcBef>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5pPr>
            <a:lvl6pPr marL="251435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6pPr>
            <a:lvl7pPr marL="2971515"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7pPr>
            <a:lvl8pPr marL="3428672"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8pPr>
            <a:lvl9pPr marL="3885829" indent="-228579" defTabSz="487316" eaLnBrk="0" fontAlgn="base" hangingPunct="0">
              <a:spcBef>
                <a:spcPct val="30000"/>
              </a:spcBef>
              <a:spcAft>
                <a:spcPct val="0"/>
              </a:spcAft>
              <a:buClr>
                <a:srgbClr val="000000"/>
              </a:buClr>
              <a:buSzPct val="100000"/>
              <a:buFont typeface="Times New Roman" pitchFamily="18" charset="0"/>
              <a:tabLst>
                <a:tab pos="0" algn="l"/>
                <a:tab pos="988918" algn="l"/>
                <a:tab pos="1981011" algn="l"/>
                <a:tab pos="2969928" algn="l"/>
                <a:tab pos="3962021" algn="l"/>
                <a:tab pos="4952527" algn="l"/>
                <a:tab pos="5943032" algn="l"/>
                <a:tab pos="6931949" algn="l"/>
                <a:tab pos="7922455" algn="l"/>
                <a:tab pos="8912960" algn="l"/>
                <a:tab pos="9903466" algn="l"/>
                <a:tab pos="10895557"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F055AFF4-ED48-43B8-86BC-B49FF1757B52}" type="slidenum">
              <a:rPr kumimoji="0" lang="ko-KR" altLang="en-GB" sz="1300"/>
              <a:pPr eaLnBrk="1" latinLnBrk="0" hangingPunct="1">
                <a:spcBef>
                  <a:spcPct val="0"/>
                </a:spcBef>
                <a:buFont typeface="굴림" charset="-127"/>
                <a:buNone/>
              </a:pPr>
              <a:t>7</a:t>
            </a:fld>
            <a:endParaRPr kumimoji="0" lang="en-GB" altLang="ko-KR"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1363091" y="3374073"/>
            <a:ext cx="7508432" cy="31988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50" tIns="49526" rIns="99050" bIns="49526" anchor="ctr"/>
          <a:lstStyle/>
          <a:p>
            <a:pPr eaLnBrk="1" hangingPunct="1"/>
            <a:endParaRPr lang="ko-KR" altLang="en-US" smtClean="0">
              <a:latin typeface="굴림" charset="-127"/>
              <a:ea typeface="굴림" charset="-127"/>
            </a:endParaRPr>
          </a:p>
        </p:txBody>
      </p:sp>
    </p:spTree>
    <p:extLst>
      <p:ext uri="{BB962C8B-B14F-4D97-AF65-F5344CB8AC3E}">
        <p14:creationId xmlns:p14="http://schemas.microsoft.com/office/powerpoint/2010/main" val="39871626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idx="10"/>
          </p:nvPr>
        </p:nvSpPr>
        <p:spPr/>
        <p:txBody>
          <a:bodyPr/>
          <a:lstStyle/>
          <a:p>
            <a:pPr>
              <a:defRPr/>
            </a:pPr>
            <a:fld id="{1E0E65C0-CEC7-4327-89E2-00CACC2B5B00}" type="slidenum">
              <a:rPr lang="ko-KR" altLang="en-GB" smtClean="0"/>
              <a:pPr>
                <a:defRPr/>
              </a:pPr>
              <a:t>126</a:t>
            </a:fld>
            <a:endParaRPr lang="en-GB" altLang="ko-KR"/>
          </a:p>
        </p:txBody>
      </p:sp>
    </p:spTree>
    <p:extLst>
      <p:ext uri="{BB962C8B-B14F-4D97-AF65-F5344CB8AC3E}">
        <p14:creationId xmlns:p14="http://schemas.microsoft.com/office/powerpoint/2010/main" val="3737092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208C9314-D85C-4408-9A35-C6982DF38997}" type="slidenum">
              <a:rPr lang="ko-KR" altLang="en-GB" sz="1300" smtClean="0">
                <a:latin typeface="굴림" charset="-127"/>
              </a:rPr>
              <a:pPr eaLnBrk="1" hangingPunct="1">
                <a:buFont typeface="굴림" charset="-127"/>
                <a:buNone/>
              </a:pPr>
              <a:t>141</a:t>
            </a:fld>
            <a:endParaRPr lang="en-GB" altLang="ko-KR" sz="1300" smtClean="0">
              <a:latin typeface="굴림"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478587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208C9314-D85C-4408-9A35-C6982DF38997}" type="slidenum">
              <a:rPr lang="ko-KR" altLang="en-GB" sz="1300" smtClean="0">
                <a:latin typeface="굴림" charset="-127"/>
              </a:rPr>
              <a:pPr eaLnBrk="1" hangingPunct="1">
                <a:buFont typeface="굴림" charset="-127"/>
                <a:buNone/>
              </a:pPr>
              <a:t>142</a:t>
            </a:fld>
            <a:endParaRPr lang="en-GB" altLang="ko-KR" sz="1300" smtClean="0">
              <a:latin typeface="굴림" charset="-12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350146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E1FB7445-2A28-4735-87EF-7D54A128E341}" type="slidenum">
              <a:rPr lang="ko-KR" altLang="en-GB" sz="1300" smtClean="0">
                <a:latin typeface="굴림" charset="-127"/>
              </a:rPr>
              <a:pPr eaLnBrk="1" hangingPunct="1">
                <a:buFont typeface="굴림" charset="-127"/>
                <a:buNone/>
              </a:pPr>
              <a:t>143</a:t>
            </a:fld>
            <a:endParaRPr lang="en-GB" altLang="ko-KR" sz="1300" smtClean="0">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107461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A44AA702-649D-4AEA-9A72-E792B5229A3E}" type="slidenum">
              <a:rPr lang="ko-KR" altLang="en-GB" sz="1300" smtClean="0">
                <a:latin typeface="굴림" charset="-127"/>
              </a:rPr>
              <a:pPr eaLnBrk="1" hangingPunct="1">
                <a:buFont typeface="굴림" charset="-127"/>
                <a:buNone/>
              </a:pPr>
              <a:t>144</a:t>
            </a:fld>
            <a:endParaRPr lang="en-GB" altLang="ko-KR" sz="1300" smtClean="0">
              <a:latin typeface="굴림" charset="-12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525867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0E3A90B5-98E8-4725-8EDA-83B417651FC9}" type="slidenum">
              <a:rPr lang="ko-KR" altLang="en-GB" sz="1300" smtClean="0">
                <a:latin typeface="굴림" charset="-127"/>
              </a:rPr>
              <a:pPr eaLnBrk="1" hangingPunct="1">
                <a:buFont typeface="굴림" charset="-127"/>
                <a:buNone/>
              </a:pPr>
              <a:t>145</a:t>
            </a:fld>
            <a:endParaRPr lang="en-GB" altLang="ko-KR" sz="1300" smtClean="0">
              <a:latin typeface="굴림" charset="-127"/>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449163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FBCB42ED-8792-496A-8151-9B7A0E35E3EC}" type="slidenum">
              <a:rPr lang="ko-KR" altLang="en-GB" sz="1300" smtClean="0">
                <a:latin typeface="굴림" charset="-127"/>
              </a:rPr>
              <a:pPr eaLnBrk="1" hangingPunct="1">
                <a:buFont typeface="굴림" charset="-127"/>
                <a:buNone/>
              </a:pPr>
              <a:t>146</a:t>
            </a:fld>
            <a:endParaRPr lang="en-GB" altLang="ko-KR" sz="1300" smtClean="0">
              <a:latin typeface="굴림" charset="-127"/>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5734537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E6250003-09CD-4889-8048-B02607836FE9}" type="slidenum">
              <a:rPr lang="ko-KR" altLang="en-GB" sz="1300" smtClean="0">
                <a:latin typeface="굴림" charset="-127"/>
              </a:rPr>
              <a:pPr eaLnBrk="1" hangingPunct="1">
                <a:buFont typeface="굴림" charset="-127"/>
                <a:buNone/>
              </a:pPr>
              <a:t>147</a:t>
            </a:fld>
            <a:endParaRPr lang="en-GB" altLang="ko-KR" sz="1300" smtClean="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0663514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E6250003-09CD-4889-8048-B02607836FE9}" type="slidenum">
              <a:rPr lang="ko-KR" altLang="en-GB" sz="1300" smtClean="0">
                <a:latin typeface="굴림" charset="-127"/>
              </a:rPr>
              <a:pPr eaLnBrk="1" hangingPunct="1">
                <a:buFont typeface="굴림" charset="-127"/>
                <a:buNone/>
              </a:pPr>
              <a:t>148</a:t>
            </a:fld>
            <a:endParaRPr lang="en-GB" altLang="ko-KR" sz="1300" smtClean="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075864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E6250003-09CD-4889-8048-B02607836FE9}" type="slidenum">
              <a:rPr lang="ko-KR" altLang="en-GB" sz="1300" smtClean="0">
                <a:latin typeface="굴림" charset="-127"/>
              </a:rPr>
              <a:pPr eaLnBrk="1" hangingPunct="1">
                <a:buFont typeface="굴림" charset="-127"/>
                <a:buNone/>
              </a:pPr>
              <a:t>149</a:t>
            </a:fld>
            <a:endParaRPr lang="en-GB" altLang="ko-KR" sz="1300" smtClean="0">
              <a:latin typeface="굴림" charset="-127"/>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308465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C1A48B98-726B-4037-81E6-316010747F23}" type="slidenum">
              <a:rPr kumimoji="0" lang="ko-KR" altLang="en-GB" sz="1300"/>
              <a:pPr eaLnBrk="1" latinLnBrk="0" hangingPunct="1">
                <a:spcBef>
                  <a:spcPct val="0"/>
                </a:spcBef>
                <a:buFont typeface="굴림" charset="-127"/>
                <a:buNone/>
              </a:pPr>
              <a:t>8</a:t>
            </a:fld>
            <a:endParaRPr kumimoji="0" lang="en-GB" altLang="ko-KR"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5189591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4E2F08E3-348A-4A0D-8C0D-C18632D89F7E}" type="slidenum">
              <a:rPr lang="ko-KR" altLang="en-GB" sz="1300" smtClean="0">
                <a:latin typeface="굴림" charset="-127"/>
              </a:rPr>
              <a:pPr eaLnBrk="1" hangingPunct="1">
                <a:buFont typeface="굴림" charset="-127"/>
                <a:buNone/>
              </a:pPr>
              <a:t>150</a:t>
            </a:fld>
            <a:endParaRPr lang="en-GB" altLang="ko-KR" sz="1300" smtClean="0">
              <a:latin typeface="굴림" charset="-127"/>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102592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FC544F53-7A2B-478C-8DA9-1E718C4D2375}" type="slidenum">
              <a:rPr lang="ko-KR" altLang="en-GB" sz="1300" smtClean="0">
                <a:latin typeface="굴림" charset="-127"/>
              </a:rPr>
              <a:pPr eaLnBrk="1" hangingPunct="1">
                <a:buFont typeface="굴림" charset="-127"/>
                <a:buNone/>
              </a:pPr>
              <a:t>151</a:t>
            </a:fld>
            <a:endParaRPr lang="en-GB" altLang="ko-KR" sz="1300" smtClean="0">
              <a:latin typeface="굴림" charset="-127"/>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382088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FC544F53-7A2B-478C-8DA9-1E718C4D2375}" type="slidenum">
              <a:rPr lang="ko-KR" altLang="en-GB" sz="1300" smtClean="0">
                <a:latin typeface="굴림" charset="-127"/>
              </a:rPr>
              <a:pPr eaLnBrk="1" hangingPunct="1">
                <a:buFont typeface="굴림" charset="-127"/>
                <a:buNone/>
              </a:pPr>
              <a:t>152</a:t>
            </a:fld>
            <a:endParaRPr lang="en-GB" altLang="ko-KR" sz="1300" smtClean="0">
              <a:latin typeface="굴림" charset="-127"/>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942509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FC544F53-7A2B-478C-8DA9-1E718C4D2375}" type="slidenum">
              <a:rPr lang="ko-KR" altLang="en-GB" sz="1300" smtClean="0">
                <a:latin typeface="굴림" charset="-127"/>
              </a:rPr>
              <a:pPr eaLnBrk="1" hangingPunct="1">
                <a:buFont typeface="굴림" charset="-127"/>
                <a:buNone/>
              </a:pPr>
              <a:t>153</a:t>
            </a:fld>
            <a:endParaRPr lang="en-GB" altLang="ko-KR" sz="1300" smtClean="0">
              <a:latin typeface="굴림" charset="-127"/>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414853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D702F6D2-2CBA-4945-8963-06ED63AA0B23}" type="slidenum">
              <a:rPr lang="ko-KR" altLang="en-GB" sz="1300" smtClean="0">
                <a:latin typeface="굴림" charset="-127"/>
              </a:rPr>
              <a:pPr eaLnBrk="1" hangingPunct="1">
                <a:buFont typeface="굴림" charset="-127"/>
                <a:buNone/>
              </a:pPr>
              <a:t>154</a:t>
            </a:fld>
            <a:endParaRPr lang="en-GB" altLang="ko-KR" sz="1300" smtClean="0">
              <a:latin typeface="굴림" charset="-127"/>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7617840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75C28586-EADA-49E6-B9FC-E5536C77AC3F}" type="slidenum">
              <a:rPr lang="ko-KR" altLang="en-GB" sz="1300" smtClean="0">
                <a:latin typeface="굴림" charset="-127"/>
              </a:rPr>
              <a:pPr eaLnBrk="1" hangingPunct="1">
                <a:buFont typeface="굴림" charset="-127"/>
                <a:buNone/>
              </a:pPr>
              <a:t>155</a:t>
            </a:fld>
            <a:endParaRPr lang="en-GB" altLang="ko-KR" sz="1300" smtClean="0">
              <a:latin typeface="굴림" charset="-127"/>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625129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D5D1720E-C785-4D37-AE66-BBE26DFF872C}" type="slidenum">
              <a:rPr lang="ko-KR" altLang="en-GB" sz="1300" smtClean="0">
                <a:latin typeface="굴림" charset="-127"/>
              </a:rPr>
              <a:pPr eaLnBrk="1" hangingPunct="1">
                <a:buFont typeface="굴림" charset="-127"/>
                <a:buNone/>
              </a:pPr>
              <a:t>156</a:t>
            </a:fld>
            <a:endParaRPr lang="en-GB" altLang="ko-KR" sz="1300" smtClean="0">
              <a:latin typeface="굴림" charset="-127"/>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4095653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A588836E-C36B-47D5-B087-736E08F44FEE}" type="slidenum">
              <a:rPr lang="ko-KR" altLang="en-GB" sz="1300" smtClean="0">
                <a:latin typeface="굴림" charset="-127"/>
              </a:rPr>
              <a:pPr eaLnBrk="1" hangingPunct="1">
                <a:buFont typeface="굴림" charset="-127"/>
                <a:buNone/>
              </a:pPr>
              <a:t>157</a:t>
            </a:fld>
            <a:endParaRPr lang="en-GB" altLang="ko-KR" sz="1300" smtClean="0">
              <a:latin typeface="굴림" charset="-127"/>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1927284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E1B498A2-22CE-4F6A-B0A2-62B0BCD19C29}" type="slidenum">
              <a:rPr lang="ko-KR" altLang="en-GB" sz="1300" smtClean="0">
                <a:latin typeface="굴림" charset="-127"/>
              </a:rPr>
              <a:pPr eaLnBrk="1" hangingPunct="1">
                <a:buFont typeface="굴림" charset="-127"/>
                <a:buNone/>
              </a:pPr>
              <a:t>158</a:t>
            </a:fld>
            <a:endParaRPr lang="en-GB" altLang="ko-KR" sz="1300" smtClean="0">
              <a:latin typeface="굴림" charset="-127"/>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799928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42143751-15C3-48AE-858E-4A272060A3DD}" type="slidenum">
              <a:rPr lang="ko-KR" altLang="en-GB" sz="1300" smtClean="0">
                <a:latin typeface="굴림" charset="-127"/>
              </a:rPr>
              <a:pPr eaLnBrk="1" hangingPunct="1">
                <a:buFont typeface="굴림" charset="-127"/>
                <a:buNone/>
              </a:pPr>
              <a:t>159</a:t>
            </a:fld>
            <a:endParaRPr lang="en-GB" altLang="ko-KR" sz="1300" smtClean="0">
              <a:latin typeface="굴림" charset="-127"/>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201536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9665D8D8-CAC7-4FC1-BDB4-A4934BD87F97}" type="slidenum">
              <a:rPr kumimoji="0" lang="ko-KR" altLang="en-GB" sz="1300"/>
              <a:pPr eaLnBrk="1" latinLnBrk="0" hangingPunct="1">
                <a:spcBef>
                  <a:spcPct val="0"/>
                </a:spcBef>
                <a:buFont typeface="굴림" charset="-127"/>
                <a:buNone/>
              </a:pPr>
              <a:t>10</a:t>
            </a:fld>
            <a:endParaRPr kumimoji="0" lang="en-GB" altLang="ko-KR"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76584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1pPr>
            <a:lvl2pPr marL="742950" indent="-28575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2pPr>
            <a:lvl3pPr marL="11430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3pPr>
            <a:lvl4pPr marL="16002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4pPr>
            <a:lvl5pPr marL="2057400" indent="-228600" defTabSz="485775" eaLnBrk="0" hangingPunct="0">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5pPr>
            <a:lvl6pPr marL="25146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6pPr>
            <a:lvl7pPr marL="29718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7pPr>
            <a:lvl8pPr marL="34290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8pPr>
            <a:lvl9pPr marL="3886200" indent="-228600" defTabSz="485775" eaLnBrk="0" fontAlgn="base" hangingPunct="0">
              <a:lnSpc>
                <a:spcPct val="96000"/>
              </a:lnSpc>
              <a:spcBef>
                <a:spcPct val="0"/>
              </a:spcBef>
              <a:spcAft>
                <a:spcPct val="0"/>
              </a:spcAft>
              <a:buClr>
                <a:srgbClr val="000000"/>
              </a:buClr>
              <a:buSzPct val="100000"/>
              <a:buFont typeface="굴림" charset="-127"/>
              <a:tabLst>
                <a:tab pos="0" algn="l"/>
                <a:tab pos="987425" algn="l"/>
                <a:tab pos="1979613" algn="l"/>
                <a:tab pos="2968625" algn="l"/>
                <a:tab pos="3960813" algn="l"/>
                <a:tab pos="4949825" algn="l"/>
                <a:tab pos="5942013" algn="l"/>
                <a:tab pos="6927850" algn="l"/>
                <a:tab pos="7918450" algn="l"/>
                <a:tab pos="8910638" algn="l"/>
                <a:tab pos="9899650" algn="l"/>
                <a:tab pos="10891838" algn="l"/>
              </a:tabLst>
              <a:defRPr sz="2400">
                <a:solidFill>
                  <a:srgbClr val="000000"/>
                </a:solidFill>
                <a:latin typeface="Times New Roman" pitchFamily="18" charset="0"/>
                <a:ea typeface="굴림" charset="-127"/>
              </a:defRPr>
            </a:lvl9pPr>
          </a:lstStyle>
          <a:p>
            <a:pPr eaLnBrk="1" hangingPunct="1">
              <a:buFont typeface="굴림" charset="-127"/>
              <a:buNone/>
            </a:pPr>
            <a:fld id="{FBB4E471-2D18-4736-8DF6-68569BFF0CBB}" type="slidenum">
              <a:rPr lang="ko-KR" altLang="en-GB" sz="1300" smtClean="0">
                <a:latin typeface="굴림" charset="-127"/>
              </a:rPr>
              <a:pPr eaLnBrk="1" hangingPunct="1">
                <a:buFont typeface="굴림" charset="-127"/>
                <a:buNone/>
              </a:pPr>
              <a:t>160</a:t>
            </a:fld>
            <a:endParaRPr lang="en-GB" altLang="ko-KR" sz="1300" smtClean="0">
              <a:latin typeface="굴림" charset="-127"/>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1363663" y="3373438"/>
            <a:ext cx="7507287"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346552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7370" eaLnBrk="0" hangingPunct="0">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1pPr>
            <a:lvl2pPr marL="783811" indent="-301465" defTabSz="487370" eaLnBrk="0" hangingPunct="0">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2pPr>
            <a:lvl3pPr marL="1205862" indent="-241173" defTabSz="487370" eaLnBrk="0" hangingPunct="0">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3pPr>
            <a:lvl4pPr marL="1688209" indent="-241173" defTabSz="487370" eaLnBrk="0" hangingPunct="0">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4pPr>
            <a:lvl5pPr marL="2170553" indent="-241173" defTabSz="487370" eaLnBrk="0" hangingPunct="0">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5pPr>
            <a:lvl6pPr marL="2652898" indent="-241173" defTabSz="487370" eaLnBrk="0" fontAlgn="base" hangingPunct="0">
              <a:lnSpc>
                <a:spcPct val="96000"/>
              </a:lnSpc>
              <a:spcBef>
                <a:spcPct val="0"/>
              </a:spcBef>
              <a:spcAft>
                <a:spcPct val="0"/>
              </a:spcAft>
              <a:buClr>
                <a:srgbClr val="000000"/>
              </a:buClr>
              <a:buSzPct val="100000"/>
              <a:buFont typeface="굴림" pitchFamily="50" charset="-127"/>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6pPr>
            <a:lvl7pPr marL="3135243" indent="-241173" defTabSz="487370" eaLnBrk="0" fontAlgn="base" hangingPunct="0">
              <a:lnSpc>
                <a:spcPct val="96000"/>
              </a:lnSpc>
              <a:spcBef>
                <a:spcPct val="0"/>
              </a:spcBef>
              <a:spcAft>
                <a:spcPct val="0"/>
              </a:spcAft>
              <a:buClr>
                <a:srgbClr val="000000"/>
              </a:buClr>
              <a:buSzPct val="100000"/>
              <a:buFont typeface="굴림" pitchFamily="50" charset="-127"/>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7pPr>
            <a:lvl8pPr marL="3617589" indent="-241173" defTabSz="487370" eaLnBrk="0" fontAlgn="base" hangingPunct="0">
              <a:lnSpc>
                <a:spcPct val="96000"/>
              </a:lnSpc>
              <a:spcBef>
                <a:spcPct val="0"/>
              </a:spcBef>
              <a:spcAft>
                <a:spcPct val="0"/>
              </a:spcAft>
              <a:buClr>
                <a:srgbClr val="000000"/>
              </a:buClr>
              <a:buSzPct val="100000"/>
              <a:buFont typeface="굴림" pitchFamily="50" charset="-127"/>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8pPr>
            <a:lvl9pPr marL="4099933" indent="-241173" defTabSz="487370" eaLnBrk="0" fontAlgn="base" hangingPunct="0">
              <a:lnSpc>
                <a:spcPct val="96000"/>
              </a:lnSpc>
              <a:spcBef>
                <a:spcPct val="0"/>
              </a:spcBef>
              <a:spcAft>
                <a:spcPct val="0"/>
              </a:spcAft>
              <a:buClr>
                <a:srgbClr val="000000"/>
              </a:buClr>
              <a:buSzPct val="100000"/>
              <a:buFont typeface="굴림" pitchFamily="50" charset="-127"/>
              <a:tabLst>
                <a:tab pos="0" algn="l"/>
                <a:tab pos="989812" algn="l"/>
                <a:tab pos="1981300" algn="l"/>
                <a:tab pos="2971112" algn="l"/>
                <a:tab pos="3962600" algn="l"/>
                <a:tab pos="4952412" algn="l"/>
                <a:tab pos="5943901" algn="l"/>
                <a:tab pos="6932038" algn="l"/>
                <a:tab pos="7921850" algn="l"/>
                <a:tab pos="8913338" algn="l"/>
                <a:tab pos="9903149" algn="l"/>
                <a:tab pos="10894637" algn="l"/>
              </a:tabLst>
              <a:defRPr sz="2500">
                <a:solidFill>
                  <a:srgbClr val="000000"/>
                </a:solidFill>
                <a:latin typeface="Times New Roman" pitchFamily="18" charset="0"/>
                <a:ea typeface="굴림" pitchFamily="50" charset="-127"/>
              </a:defRPr>
            </a:lvl9pPr>
          </a:lstStyle>
          <a:p>
            <a:pPr eaLnBrk="1" hangingPunct="1"/>
            <a:fld id="{FF414957-C926-467B-A00B-F2FF8EDA9681}" type="slidenum">
              <a:rPr lang="ko-KR" altLang="en-GB" sz="1300">
                <a:latin typeface="굴림" pitchFamily="50" charset="-127"/>
              </a:rPr>
              <a:pPr eaLnBrk="1" hangingPunct="1"/>
              <a:t>162</a:t>
            </a:fld>
            <a:endParaRPr lang="en-GB" altLang="ko-KR" sz="1300">
              <a:latin typeface="굴림" pitchFamily="50" charset="-127"/>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1363620" y="3373922"/>
            <a:ext cx="7507377" cy="31992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1" tIns="49521" rIns="99041" bIns="49521" anchor="ctr"/>
          <a:lstStyle/>
          <a:p>
            <a:pPr eaLnBrk="1" hangingPunct="1"/>
            <a:endParaRPr lang="ko-KR" altLang="en-US" smtClean="0"/>
          </a:p>
        </p:txBody>
      </p:sp>
    </p:spTree>
    <p:extLst>
      <p:ext uri="{BB962C8B-B14F-4D97-AF65-F5344CB8AC3E}">
        <p14:creationId xmlns:p14="http://schemas.microsoft.com/office/powerpoint/2010/main" val="615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1pPr>
            <a:lvl2pPr marL="742879" indent="-285722"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2pPr>
            <a:lvl3pPr marL="1142891"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3pPr>
            <a:lvl4pPr marL="1600047"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4pPr>
            <a:lvl5pPr marL="2057203" indent="-228579" defTabSz="485729" eaLnBrk="0" latinLnBrk="1" hangingPunct="0">
              <a:spcBef>
                <a:spcPct val="30000"/>
              </a:spcBef>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5pPr>
            <a:lvl6pPr marL="251435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6pPr>
            <a:lvl7pPr marL="2971515"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7pPr>
            <a:lvl8pPr marL="3428672"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8pPr>
            <a:lvl9pPr marL="3885829" indent="-228579" defTabSz="485729" eaLnBrk="0" fontAlgn="base" hangingPunct="0">
              <a:spcBef>
                <a:spcPct val="30000"/>
              </a:spcBef>
              <a:spcAft>
                <a:spcPct val="0"/>
              </a:spcAft>
              <a:buClr>
                <a:srgbClr val="000000"/>
              </a:buClr>
              <a:buSzPct val="100000"/>
              <a:buFont typeface="Times New Roman" pitchFamily="18" charset="0"/>
              <a:tabLst>
                <a:tab pos="0" algn="l"/>
                <a:tab pos="988918" algn="l"/>
                <a:tab pos="1979424" algn="l"/>
                <a:tab pos="2969928" algn="l"/>
                <a:tab pos="3960434" algn="l"/>
                <a:tab pos="4950939" algn="l"/>
                <a:tab pos="5941445" algn="l"/>
                <a:tab pos="6930362" algn="l"/>
                <a:tab pos="7920867" algn="l"/>
                <a:tab pos="8912960" algn="l"/>
                <a:tab pos="9901878" algn="l"/>
                <a:tab pos="10893971" algn="l"/>
              </a:tabLst>
              <a:defRPr kumimoji="1" sz="1200">
                <a:solidFill>
                  <a:srgbClr val="000000"/>
                </a:solidFill>
                <a:latin typeface="굴림" charset="-127"/>
                <a:ea typeface="굴림" charset="-127"/>
              </a:defRPr>
            </a:lvl9pPr>
          </a:lstStyle>
          <a:p>
            <a:pPr eaLnBrk="1" latinLnBrk="0" hangingPunct="1">
              <a:spcBef>
                <a:spcPct val="0"/>
              </a:spcBef>
              <a:buFont typeface="굴림" charset="-127"/>
              <a:buNone/>
            </a:pPr>
            <a:fld id="{19C39E4E-9CDB-47A0-8FD8-6C69FB0811EE}" type="slidenum">
              <a:rPr kumimoji="0" lang="ko-KR" altLang="en-GB" sz="1300"/>
              <a:pPr eaLnBrk="1" latinLnBrk="0" hangingPunct="1">
                <a:spcBef>
                  <a:spcPct val="0"/>
                </a:spcBef>
                <a:buFont typeface="굴림" charset="-127"/>
                <a:buNone/>
              </a:pPr>
              <a:t>11</a:t>
            </a:fld>
            <a:endParaRPr kumimoji="0" lang="en-GB" altLang="ko-KR"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1363091" y="3372971"/>
            <a:ext cx="7508432" cy="3201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044" tIns="49523" rIns="99044" bIns="49523" anchor="ctr"/>
          <a:lstStyle/>
          <a:p>
            <a:endParaRPr lang="ko-KR" altLang="en-US" smtClean="0">
              <a:latin typeface="굴림" charset="-127"/>
              <a:ea typeface="굴림" charset="-127"/>
            </a:endParaRPr>
          </a:p>
        </p:txBody>
      </p:sp>
    </p:spTree>
    <p:extLst>
      <p:ext uri="{BB962C8B-B14F-4D97-AF65-F5344CB8AC3E}">
        <p14:creationId xmlns:p14="http://schemas.microsoft.com/office/powerpoint/2010/main" val="130260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414426"/>
            <a:ext cx="10515600" cy="430002"/>
          </a:xfrm>
        </p:spPr>
        <p:txBody>
          <a:bodyPr>
            <a:noAutofit/>
          </a:bodyPr>
          <a:lstStyle>
            <a:lvl1pPr>
              <a:defRPr sz="2400" b="1">
                <a:solidFill>
                  <a:srgbClr val="002060"/>
                </a:solidFill>
              </a:defRPr>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a:xfrm>
            <a:off x="838200" y="1023815"/>
            <a:ext cx="10515600" cy="5153148"/>
          </a:xfrm>
        </p:spPr>
        <p:txBody>
          <a:bodyPr>
            <a:normAutofit/>
          </a:bodyPr>
          <a:lstStyle>
            <a:lvl1pPr>
              <a:defRPr sz="1600" b="1"/>
            </a:lvl1pPr>
            <a:lvl2pPr>
              <a:defRPr sz="1600" b="1"/>
            </a:lvl2pPr>
            <a:lvl3pPr marL="1143000" indent="-228600">
              <a:buSzPct val="90000"/>
              <a:buFont typeface="Wingdings" panose="05000000000000000000" pitchFamily="2" charset="2"/>
              <a:buChar char="§"/>
              <a:defRPr sz="1600" b="1"/>
            </a:lvl3pPr>
            <a:lvl4pPr>
              <a:defRPr sz="1600" b="1"/>
            </a:lvl4pPr>
            <a:lvl5pPr>
              <a:defRPr sz="1600" b="1"/>
            </a:lvl5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7149288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lvl1pPr>
              <a:defRPr sz="2400"/>
            </a:lvl1pPr>
          </a:lstStyle>
          <a:p>
            <a:r>
              <a:rPr lang="ko-KR" altLang="en-US" smtClean="0"/>
              <a:t>마스터 제목 스타일 편집</a:t>
            </a:r>
            <a:endParaRPr lang="ko-KR" alt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24748269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2454132"/>
            <a:ext cx="10515600" cy="689993"/>
          </a:xfrm>
        </p:spPr>
        <p:txBody>
          <a:bodyPr>
            <a:noAutofit/>
          </a:bodyPr>
          <a:lstStyle>
            <a:lvl1pPr algn="ctr">
              <a:defRPr sz="3200">
                <a:solidFill>
                  <a:srgbClr val="002060"/>
                </a:solidFill>
              </a:defRPr>
            </a:lvl1pPr>
          </a:lstStyle>
          <a:p>
            <a:r>
              <a:rPr lang="ko-KR" altLang="en-US" smtClean="0"/>
              <a:t>마스터 제목 스타일 편집</a:t>
            </a:r>
            <a:endParaRPr lang="ko-KR" alt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21490366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0" y="2454132"/>
            <a:ext cx="10515600" cy="689993"/>
          </a:xfrm>
        </p:spPr>
        <p:txBody>
          <a:bodyPr>
            <a:noAutofit/>
          </a:bodyPr>
          <a:lstStyle>
            <a:lvl1pPr algn="ctr">
              <a:defRPr sz="2400">
                <a:solidFill>
                  <a:srgbClr val="002060"/>
                </a:solidFill>
              </a:defRPr>
            </a:lvl1pPr>
          </a:lstStyle>
          <a:p>
            <a:r>
              <a:rPr lang="ko-KR" altLang="en-US" smtClean="0"/>
              <a:t>마스터 제목 스타일 편집</a:t>
            </a:r>
            <a:endParaRPr lang="ko-KR" alt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25389524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31105528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524337"/>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029724"/>
            <a:ext cx="10515600" cy="5186363"/>
          </a:xfrm>
          <a:prstGeom prst="rect">
            <a:avLst/>
          </a:prstGeom>
        </p:spPr>
        <p:txBody>
          <a:bodyPr vert="horz" lIns="91440" tIns="45720" rIns="91440" bIns="45720" rtlCol="0">
            <a:normAutofit/>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142775-8AFA-4C0E-ABB6-453B16820F48}" type="slidenum">
              <a:rPr lang="ko-KR" altLang="en-US" smtClean="0"/>
              <a:t>‹#›</a:t>
            </a:fld>
            <a:endParaRPr lang="ko-KR" altLang="en-US"/>
          </a:p>
        </p:txBody>
      </p:sp>
    </p:spTree>
    <p:extLst>
      <p:ext uri="{BB962C8B-B14F-4D97-AF65-F5344CB8AC3E}">
        <p14:creationId xmlns:p14="http://schemas.microsoft.com/office/powerpoint/2010/main" val="3133427229"/>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 id="2147483655" r:id="rId5"/>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2400" b="1" kern="1200">
          <a:solidFill>
            <a:srgbClr val="002060"/>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1600" b="1"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맑은 고딕" panose="020B0503020000020004" pitchFamily="50" charset="-127"/>
        <a:buChar char="–"/>
        <a:defRPr sz="1600" b="1"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맑은 고딕" panose="020B0503020000020004" pitchFamily="50" charset="-127"/>
        <a:buChar char="–"/>
        <a:defRPr sz="1600" b="1"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맑은 고딕" panose="020B0503020000020004" pitchFamily="50" charset="-127"/>
        <a:buChar char="–"/>
        <a:defRPr sz="1600" b="1"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맑은 고딕" panose="020B0503020000020004" pitchFamily="50" charset="-127"/>
        <a:buChar char="–"/>
        <a:defRPr sz="1600" b="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arindamcctvaccesscontrol.blogspot.com/2015/03/rs422-rs485-comparison-with-rs232.html" TargetMode="Externa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wowsystem.co.kr/index.ph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kr.mouser.com/ProductDetail/Microchip-Technology-Atmel/ATMEGA328-AU?qs=lwdSMh1/oYJRHuGBjWz9P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mailto:0.75uA@power-save" TargetMode="External"/><Relationship Id="rId3" Type="http://schemas.openxmlformats.org/officeDocument/2006/relationships/hyperlink" Target="mailto:0~4MHz@1.8~5.5V" TargetMode="External"/><Relationship Id="rId7" Type="http://schemas.openxmlformats.org/officeDocument/2006/relationships/hyperlink" Target="mailto:0.1uA@power-dow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mailto:0.2mA@active" TargetMode="External"/><Relationship Id="rId5" Type="http://schemas.openxmlformats.org/officeDocument/2006/relationships/hyperlink" Target="mailto:0~20MHz@4.5~5.5V" TargetMode="External"/><Relationship Id="rId4" Type="http://schemas.openxmlformats.org/officeDocument/2006/relationships/hyperlink" Target="mailto:0~10MHz@2.7~5.5V" TargetMode="External"/><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microchip.com/design-centers/8-bit"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IoT</a:t>
            </a:r>
            <a:r>
              <a:rPr lang="en-US" altLang="ko-KR" dirty="0" smtClean="0"/>
              <a:t> Practice-I</a:t>
            </a:r>
            <a:br>
              <a:rPr lang="en-US" altLang="ko-KR" dirty="0" smtClean="0"/>
            </a:br>
            <a:r>
              <a:rPr lang="en-US" altLang="ko-KR" dirty="0" smtClean="0"/>
              <a:t>Firmware Programming of ATmega328</a:t>
            </a:r>
            <a:endParaRPr lang="ko-KR" altLang="en-US" dirty="0"/>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pPr/>
              <a:t>1</a:t>
            </a:fld>
            <a:endParaRPr lang="ko-KR" altLang="en-US"/>
          </a:p>
        </p:txBody>
      </p:sp>
    </p:spTree>
    <p:extLst>
      <p:ext uri="{BB962C8B-B14F-4D97-AF65-F5344CB8AC3E}">
        <p14:creationId xmlns:p14="http://schemas.microsoft.com/office/powerpoint/2010/main" val="2949804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3372266" y="1206191"/>
            <a:ext cx="5858516" cy="5651809"/>
          </a:xfrm>
          <a:prstGeom prst="rect">
            <a:avLst/>
          </a:prstGeom>
        </p:spPr>
      </p:pic>
      <p:sp>
        <p:nvSpPr>
          <p:cNvPr id="3" name="제목 2"/>
          <p:cNvSpPr>
            <a:spLocks noGrp="1"/>
          </p:cNvSpPr>
          <p:nvPr>
            <p:ph type="title"/>
          </p:nvPr>
        </p:nvSpPr>
        <p:spPr/>
        <p:txBody>
          <a:bodyPr/>
          <a:lstStyle/>
          <a:p>
            <a:r>
              <a:rPr lang="en-US" altLang="ko-KR" dirty="0" smtClean="0"/>
              <a:t>Block Diagram of AVR Core</a:t>
            </a:r>
            <a:endParaRPr lang="ko-KR" altLang="en-US" dirty="0"/>
          </a:p>
        </p:txBody>
      </p:sp>
      <p:sp>
        <p:nvSpPr>
          <p:cNvPr id="5" name="슬라이드 번호 개체 틀 4"/>
          <p:cNvSpPr>
            <a:spLocks noGrp="1"/>
          </p:cNvSpPr>
          <p:nvPr>
            <p:ph type="sldNum" sz="quarter" idx="12"/>
          </p:nvPr>
        </p:nvSpPr>
        <p:spPr/>
        <p:txBody>
          <a:bodyPr/>
          <a:lstStyle/>
          <a:p>
            <a:fld id="{ADAB2113-4421-49D5-9488-264777B2596C}" type="slidenum">
              <a:rPr lang="en-US" altLang="ko-KR" smtClean="0"/>
              <a:pPr/>
              <a:t>10</a:t>
            </a:fld>
            <a:endParaRPr lang="en-US" altLang="ko-KR"/>
          </a:p>
        </p:txBody>
      </p:sp>
      <p:cxnSp>
        <p:nvCxnSpPr>
          <p:cNvPr id="36" name="직선 화살표 연결선 35"/>
          <p:cNvCxnSpPr/>
          <p:nvPr/>
        </p:nvCxnSpPr>
        <p:spPr bwMode="auto">
          <a:xfrm>
            <a:off x="3372266" y="2060848"/>
            <a:ext cx="792088" cy="0"/>
          </a:xfrm>
          <a:prstGeom prst="straightConnector1">
            <a:avLst/>
          </a:prstGeom>
          <a:noFill/>
          <a:ln w="19050" cap="flat" cmpd="sng" algn="ctr">
            <a:solidFill>
              <a:srgbClr val="FF0000"/>
            </a:solidFill>
            <a:prstDash val="solid"/>
            <a:round/>
            <a:headEnd type="none" w="med" len="med"/>
            <a:tailEnd type="arrow"/>
          </a:ln>
          <a:effectLst/>
        </p:spPr>
      </p:cxnSp>
      <p:sp>
        <p:nvSpPr>
          <p:cNvPr id="37" name="TextBox 36"/>
          <p:cNvSpPr txBox="1"/>
          <p:nvPr/>
        </p:nvSpPr>
        <p:spPr>
          <a:xfrm>
            <a:off x="2345034" y="1778335"/>
            <a:ext cx="921150" cy="523220"/>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Program</a:t>
            </a:r>
          </a:p>
          <a:p>
            <a:r>
              <a:rPr lang="en-US" altLang="ko-KR" sz="1400" b="1">
                <a:solidFill>
                  <a:srgbClr val="0070C0"/>
                </a:solidFill>
                <a:latin typeface="맑은 고딕" panose="020B0503020000020004" pitchFamily="50" charset="-127"/>
                <a:ea typeface="맑은 고딕" panose="020B0503020000020004" pitchFamily="50" charset="-127"/>
              </a:rPr>
              <a:t>Memory</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16" name="자유형 15"/>
          <p:cNvSpPr/>
          <p:nvPr/>
        </p:nvSpPr>
        <p:spPr bwMode="auto">
          <a:xfrm>
            <a:off x="3647729" y="1688884"/>
            <a:ext cx="3937699" cy="1878496"/>
          </a:xfrm>
          <a:custGeom>
            <a:avLst/>
            <a:gdLst>
              <a:gd name="connsiteX0" fmla="*/ 3768734 w 3937699"/>
              <a:gd name="connsiteY0" fmla="*/ 9939 h 1878496"/>
              <a:gd name="connsiteX1" fmla="*/ 3768734 w 3937699"/>
              <a:gd name="connsiteY1" fmla="*/ 9939 h 1878496"/>
              <a:gd name="connsiteX2" fmla="*/ 3838308 w 3937699"/>
              <a:gd name="connsiteY2" fmla="*/ 59635 h 1878496"/>
              <a:gd name="connsiteX3" fmla="*/ 3848247 w 3937699"/>
              <a:gd name="connsiteY3" fmla="*/ 89452 h 1878496"/>
              <a:gd name="connsiteX4" fmla="*/ 3868125 w 3937699"/>
              <a:gd name="connsiteY4" fmla="*/ 119269 h 1878496"/>
              <a:gd name="connsiteX5" fmla="*/ 3907882 w 3937699"/>
              <a:gd name="connsiteY5" fmla="*/ 198783 h 1878496"/>
              <a:gd name="connsiteX6" fmla="*/ 3937699 w 3937699"/>
              <a:gd name="connsiteY6" fmla="*/ 318052 h 1878496"/>
              <a:gd name="connsiteX7" fmla="*/ 3917821 w 3937699"/>
              <a:gd name="connsiteY7" fmla="*/ 447261 h 1878496"/>
              <a:gd name="connsiteX8" fmla="*/ 3897943 w 3937699"/>
              <a:gd name="connsiteY8" fmla="*/ 477078 h 1878496"/>
              <a:gd name="connsiteX9" fmla="*/ 3818430 w 3937699"/>
              <a:gd name="connsiteY9" fmla="*/ 516835 h 1878496"/>
              <a:gd name="connsiteX10" fmla="*/ 3788612 w 3937699"/>
              <a:gd name="connsiteY10" fmla="*/ 526774 h 1878496"/>
              <a:gd name="connsiteX11" fmla="*/ 3758795 w 3937699"/>
              <a:gd name="connsiteY11" fmla="*/ 536713 h 1878496"/>
              <a:gd name="connsiteX12" fmla="*/ 3510317 w 3937699"/>
              <a:gd name="connsiteY12" fmla="*/ 556591 h 1878496"/>
              <a:gd name="connsiteX13" fmla="*/ 3391047 w 3937699"/>
              <a:gd name="connsiteY13" fmla="*/ 566530 h 1878496"/>
              <a:gd name="connsiteX14" fmla="*/ 2923908 w 3937699"/>
              <a:gd name="connsiteY14" fmla="*/ 556591 h 1878496"/>
              <a:gd name="connsiteX15" fmla="*/ 2854334 w 3937699"/>
              <a:gd name="connsiteY15" fmla="*/ 546652 h 1878496"/>
              <a:gd name="connsiteX16" fmla="*/ 2118838 w 3937699"/>
              <a:gd name="connsiteY16" fmla="*/ 556591 h 1878496"/>
              <a:gd name="connsiteX17" fmla="*/ 2089021 w 3937699"/>
              <a:gd name="connsiteY17" fmla="*/ 566530 h 1878496"/>
              <a:gd name="connsiteX18" fmla="*/ 2009508 w 3937699"/>
              <a:gd name="connsiteY18" fmla="*/ 586409 h 1878496"/>
              <a:gd name="connsiteX19" fmla="*/ 1949873 w 3937699"/>
              <a:gd name="connsiteY19" fmla="*/ 606287 h 1878496"/>
              <a:gd name="connsiteX20" fmla="*/ 1910117 w 3937699"/>
              <a:gd name="connsiteY20" fmla="*/ 616226 h 1878496"/>
              <a:gd name="connsiteX21" fmla="*/ 1850482 w 3937699"/>
              <a:gd name="connsiteY21" fmla="*/ 636104 h 1878496"/>
              <a:gd name="connsiteX22" fmla="*/ 1790847 w 3937699"/>
              <a:gd name="connsiteY22" fmla="*/ 655983 h 1878496"/>
              <a:gd name="connsiteX23" fmla="*/ 1761030 w 3937699"/>
              <a:gd name="connsiteY23" fmla="*/ 675861 h 1878496"/>
              <a:gd name="connsiteX24" fmla="*/ 1701395 w 3937699"/>
              <a:gd name="connsiteY24" fmla="*/ 695739 h 1878496"/>
              <a:gd name="connsiteX25" fmla="*/ 1641760 w 3937699"/>
              <a:gd name="connsiteY25" fmla="*/ 725556 h 1878496"/>
              <a:gd name="connsiteX26" fmla="*/ 1621882 w 3937699"/>
              <a:gd name="connsiteY26" fmla="*/ 745435 h 1878496"/>
              <a:gd name="connsiteX27" fmla="*/ 1592064 w 3937699"/>
              <a:gd name="connsiteY27" fmla="*/ 755374 h 1878496"/>
              <a:gd name="connsiteX28" fmla="*/ 1572186 w 3937699"/>
              <a:gd name="connsiteY28" fmla="*/ 785191 h 1878496"/>
              <a:gd name="connsiteX29" fmla="*/ 1542369 w 3937699"/>
              <a:gd name="connsiteY29" fmla="*/ 815009 h 1878496"/>
              <a:gd name="connsiteX30" fmla="*/ 1502612 w 3937699"/>
              <a:gd name="connsiteY30" fmla="*/ 864704 h 1878496"/>
              <a:gd name="connsiteX31" fmla="*/ 1472795 w 3937699"/>
              <a:gd name="connsiteY31" fmla="*/ 924339 h 1878496"/>
              <a:gd name="connsiteX32" fmla="*/ 1452917 w 3937699"/>
              <a:gd name="connsiteY32" fmla="*/ 983974 h 1878496"/>
              <a:gd name="connsiteX33" fmla="*/ 1433038 w 3937699"/>
              <a:gd name="connsiteY33" fmla="*/ 1043609 h 1878496"/>
              <a:gd name="connsiteX34" fmla="*/ 1403221 w 3937699"/>
              <a:gd name="connsiteY34" fmla="*/ 1133061 h 1878496"/>
              <a:gd name="connsiteX35" fmla="*/ 1383343 w 3937699"/>
              <a:gd name="connsiteY35" fmla="*/ 1192696 h 1878496"/>
              <a:gd name="connsiteX36" fmla="*/ 1363464 w 3937699"/>
              <a:gd name="connsiteY36" fmla="*/ 1282148 h 1878496"/>
              <a:gd name="connsiteX37" fmla="*/ 1353525 w 3937699"/>
              <a:gd name="connsiteY37" fmla="*/ 1590261 h 1878496"/>
              <a:gd name="connsiteX38" fmla="*/ 1323708 w 3937699"/>
              <a:gd name="connsiteY38" fmla="*/ 1689652 h 1878496"/>
              <a:gd name="connsiteX39" fmla="*/ 1313769 w 3937699"/>
              <a:gd name="connsiteY39" fmla="*/ 1719469 h 1878496"/>
              <a:gd name="connsiteX40" fmla="*/ 1293891 w 3937699"/>
              <a:gd name="connsiteY40" fmla="*/ 1739348 h 1878496"/>
              <a:gd name="connsiteX41" fmla="*/ 1254134 w 3937699"/>
              <a:gd name="connsiteY41" fmla="*/ 1798983 h 1878496"/>
              <a:gd name="connsiteX42" fmla="*/ 1224317 w 3937699"/>
              <a:gd name="connsiteY42" fmla="*/ 1818861 h 1878496"/>
              <a:gd name="connsiteX43" fmla="*/ 1164682 w 3937699"/>
              <a:gd name="connsiteY43" fmla="*/ 1838739 h 1878496"/>
              <a:gd name="connsiteX44" fmla="*/ 1105047 w 3937699"/>
              <a:gd name="connsiteY44" fmla="*/ 1868556 h 1878496"/>
              <a:gd name="connsiteX45" fmla="*/ 1015595 w 3937699"/>
              <a:gd name="connsiteY45" fmla="*/ 1878496 h 1878496"/>
              <a:gd name="connsiteX46" fmla="*/ 786995 w 3937699"/>
              <a:gd name="connsiteY46" fmla="*/ 1868556 h 1878496"/>
              <a:gd name="connsiteX47" fmla="*/ 707482 w 3937699"/>
              <a:gd name="connsiteY47" fmla="*/ 1848678 h 1878496"/>
              <a:gd name="connsiteX48" fmla="*/ 667725 w 3937699"/>
              <a:gd name="connsiteY48" fmla="*/ 1838739 h 1878496"/>
              <a:gd name="connsiteX49" fmla="*/ 618030 w 3937699"/>
              <a:gd name="connsiteY49" fmla="*/ 1828800 h 1878496"/>
              <a:gd name="connsiteX50" fmla="*/ 558395 w 3937699"/>
              <a:gd name="connsiteY50" fmla="*/ 1818861 h 1878496"/>
              <a:gd name="connsiteX51" fmla="*/ 498760 w 3937699"/>
              <a:gd name="connsiteY51" fmla="*/ 1798983 h 1878496"/>
              <a:gd name="connsiteX52" fmla="*/ 359612 w 3937699"/>
              <a:gd name="connsiteY52" fmla="*/ 1759226 h 1878496"/>
              <a:gd name="connsiteX53" fmla="*/ 240343 w 3937699"/>
              <a:gd name="connsiteY53" fmla="*/ 1719469 h 1878496"/>
              <a:gd name="connsiteX54" fmla="*/ 180708 w 3937699"/>
              <a:gd name="connsiteY54" fmla="*/ 1699591 h 1878496"/>
              <a:gd name="connsiteX55" fmla="*/ 131012 w 3937699"/>
              <a:gd name="connsiteY55" fmla="*/ 1659835 h 1878496"/>
              <a:gd name="connsiteX56" fmla="*/ 101195 w 3937699"/>
              <a:gd name="connsiteY56" fmla="*/ 1590261 h 1878496"/>
              <a:gd name="connsiteX57" fmla="*/ 71377 w 3937699"/>
              <a:gd name="connsiteY57" fmla="*/ 1570383 h 1878496"/>
              <a:gd name="connsiteX58" fmla="*/ 51499 w 3937699"/>
              <a:gd name="connsiteY58" fmla="*/ 1510748 h 1878496"/>
              <a:gd name="connsiteX59" fmla="*/ 31621 w 3937699"/>
              <a:gd name="connsiteY59" fmla="*/ 1441174 h 1878496"/>
              <a:gd name="connsiteX60" fmla="*/ 11743 w 3937699"/>
              <a:gd name="connsiteY60" fmla="*/ 1411356 h 1878496"/>
              <a:gd name="connsiteX61" fmla="*/ 11743 w 3937699"/>
              <a:gd name="connsiteY61" fmla="*/ 1162878 h 1878496"/>
              <a:gd name="connsiteX62" fmla="*/ 31621 w 3937699"/>
              <a:gd name="connsiteY62" fmla="*/ 1133061 h 1878496"/>
              <a:gd name="connsiteX63" fmla="*/ 51499 w 3937699"/>
              <a:gd name="connsiteY63" fmla="*/ 1093304 h 1878496"/>
              <a:gd name="connsiteX64" fmla="*/ 71377 w 3937699"/>
              <a:gd name="connsiteY64" fmla="*/ 1033669 h 1878496"/>
              <a:gd name="connsiteX65" fmla="*/ 121073 w 3937699"/>
              <a:gd name="connsiteY65" fmla="*/ 983974 h 1878496"/>
              <a:gd name="connsiteX66" fmla="*/ 190647 w 3937699"/>
              <a:gd name="connsiteY66" fmla="*/ 934278 h 1878496"/>
              <a:gd name="connsiteX67" fmla="*/ 319856 w 3937699"/>
              <a:gd name="connsiteY67" fmla="*/ 824948 h 1878496"/>
              <a:gd name="connsiteX68" fmla="*/ 349673 w 3937699"/>
              <a:gd name="connsiteY68" fmla="*/ 815009 h 1878496"/>
              <a:gd name="connsiteX69" fmla="*/ 379491 w 3937699"/>
              <a:gd name="connsiteY69" fmla="*/ 795130 h 1878496"/>
              <a:gd name="connsiteX70" fmla="*/ 439125 w 3937699"/>
              <a:gd name="connsiteY70" fmla="*/ 775252 h 1878496"/>
              <a:gd name="connsiteX71" fmla="*/ 578273 w 3937699"/>
              <a:gd name="connsiteY71" fmla="*/ 755374 h 1878496"/>
              <a:gd name="connsiteX72" fmla="*/ 1025534 w 3937699"/>
              <a:gd name="connsiteY72" fmla="*/ 745435 h 1878496"/>
              <a:gd name="connsiteX73" fmla="*/ 1184560 w 3937699"/>
              <a:gd name="connsiteY73" fmla="*/ 735496 h 1878496"/>
              <a:gd name="connsiteX74" fmla="*/ 1224317 w 3937699"/>
              <a:gd name="connsiteY74" fmla="*/ 725556 h 1878496"/>
              <a:gd name="connsiteX75" fmla="*/ 1283951 w 3937699"/>
              <a:gd name="connsiteY75" fmla="*/ 705678 h 1878496"/>
              <a:gd name="connsiteX76" fmla="*/ 1333647 w 3937699"/>
              <a:gd name="connsiteY76" fmla="*/ 665922 h 1878496"/>
              <a:gd name="connsiteX77" fmla="*/ 1353525 w 3937699"/>
              <a:gd name="connsiteY77" fmla="*/ 646043 h 1878496"/>
              <a:gd name="connsiteX78" fmla="*/ 1373404 w 3937699"/>
              <a:gd name="connsiteY78" fmla="*/ 576469 h 1878496"/>
              <a:gd name="connsiteX79" fmla="*/ 1383343 w 3937699"/>
              <a:gd name="connsiteY79" fmla="*/ 516835 h 1878496"/>
              <a:gd name="connsiteX80" fmla="*/ 1393282 w 3937699"/>
              <a:gd name="connsiteY80" fmla="*/ 467139 h 1878496"/>
              <a:gd name="connsiteX81" fmla="*/ 1393282 w 3937699"/>
              <a:gd name="connsiteY81" fmla="*/ 198783 h 1878496"/>
              <a:gd name="connsiteX82" fmla="*/ 1403221 w 3937699"/>
              <a:gd name="connsiteY82" fmla="*/ 168965 h 1878496"/>
              <a:gd name="connsiteX83" fmla="*/ 1512551 w 3937699"/>
              <a:gd name="connsiteY83" fmla="*/ 79513 h 1878496"/>
              <a:gd name="connsiteX84" fmla="*/ 1582125 w 3937699"/>
              <a:gd name="connsiteY84" fmla="*/ 59635 h 1878496"/>
              <a:gd name="connsiteX85" fmla="*/ 1770969 w 3937699"/>
              <a:gd name="connsiteY85" fmla="*/ 29817 h 1878496"/>
              <a:gd name="connsiteX86" fmla="*/ 2963664 w 3937699"/>
              <a:gd name="connsiteY86" fmla="*/ 19878 h 1878496"/>
              <a:gd name="connsiteX87" fmla="*/ 3261838 w 3937699"/>
              <a:gd name="connsiteY87" fmla="*/ 0 h 1878496"/>
              <a:gd name="connsiteX88" fmla="*/ 3768734 w 3937699"/>
              <a:gd name="connsiteY88" fmla="*/ 9939 h 187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937699" h="1878496">
                <a:moveTo>
                  <a:pt x="3768734" y="9939"/>
                </a:moveTo>
                <a:lnTo>
                  <a:pt x="3768734" y="9939"/>
                </a:lnTo>
                <a:cubicBezTo>
                  <a:pt x="3791925" y="26504"/>
                  <a:pt x="3818155" y="39482"/>
                  <a:pt x="3838308" y="59635"/>
                </a:cubicBezTo>
                <a:cubicBezTo>
                  <a:pt x="3845716" y="67043"/>
                  <a:pt x="3843562" y="80081"/>
                  <a:pt x="3848247" y="89452"/>
                </a:cubicBezTo>
                <a:cubicBezTo>
                  <a:pt x="3853589" y="100136"/>
                  <a:pt x="3861499" y="109330"/>
                  <a:pt x="3868125" y="119269"/>
                </a:cubicBezTo>
                <a:cubicBezTo>
                  <a:pt x="3890967" y="187794"/>
                  <a:pt x="3873188" y="164087"/>
                  <a:pt x="3907882" y="198783"/>
                </a:cubicBezTo>
                <a:cubicBezTo>
                  <a:pt x="3934133" y="277535"/>
                  <a:pt x="3924315" y="237749"/>
                  <a:pt x="3937699" y="318052"/>
                </a:cubicBezTo>
                <a:cubicBezTo>
                  <a:pt x="3934849" y="346555"/>
                  <a:pt x="3935730" y="411442"/>
                  <a:pt x="3917821" y="447261"/>
                </a:cubicBezTo>
                <a:cubicBezTo>
                  <a:pt x="3912479" y="457945"/>
                  <a:pt x="3905405" y="467750"/>
                  <a:pt x="3897943" y="477078"/>
                </a:cubicBezTo>
                <a:cubicBezTo>
                  <a:pt x="3872711" y="508617"/>
                  <a:pt x="3865792" y="501047"/>
                  <a:pt x="3818430" y="516835"/>
                </a:cubicBezTo>
                <a:lnTo>
                  <a:pt x="3788612" y="526774"/>
                </a:lnTo>
                <a:cubicBezTo>
                  <a:pt x="3778673" y="530087"/>
                  <a:pt x="3769191" y="535414"/>
                  <a:pt x="3758795" y="536713"/>
                </a:cubicBezTo>
                <a:cubicBezTo>
                  <a:pt x="3606536" y="555745"/>
                  <a:pt x="3741354" y="540658"/>
                  <a:pt x="3510317" y="556591"/>
                </a:cubicBezTo>
                <a:cubicBezTo>
                  <a:pt x="3470517" y="559336"/>
                  <a:pt x="3430804" y="563217"/>
                  <a:pt x="3391047" y="566530"/>
                </a:cubicBezTo>
                <a:lnTo>
                  <a:pt x="2923908" y="556591"/>
                </a:lnTo>
                <a:cubicBezTo>
                  <a:pt x="2900497" y="555724"/>
                  <a:pt x="2877761" y="546652"/>
                  <a:pt x="2854334" y="546652"/>
                </a:cubicBezTo>
                <a:cubicBezTo>
                  <a:pt x="2609146" y="546652"/>
                  <a:pt x="2364003" y="553278"/>
                  <a:pt x="2118838" y="556591"/>
                </a:cubicBezTo>
                <a:cubicBezTo>
                  <a:pt x="2108899" y="559904"/>
                  <a:pt x="2099128" y="563773"/>
                  <a:pt x="2089021" y="566530"/>
                </a:cubicBezTo>
                <a:cubicBezTo>
                  <a:pt x="2062664" y="573719"/>
                  <a:pt x="2035426" y="577770"/>
                  <a:pt x="2009508" y="586409"/>
                </a:cubicBezTo>
                <a:cubicBezTo>
                  <a:pt x="1989630" y="593035"/>
                  <a:pt x="1970201" y="601205"/>
                  <a:pt x="1949873" y="606287"/>
                </a:cubicBezTo>
                <a:cubicBezTo>
                  <a:pt x="1936621" y="609600"/>
                  <a:pt x="1923201" y="612301"/>
                  <a:pt x="1910117" y="616226"/>
                </a:cubicBezTo>
                <a:cubicBezTo>
                  <a:pt x="1890047" y="622247"/>
                  <a:pt x="1870360" y="629478"/>
                  <a:pt x="1850482" y="636104"/>
                </a:cubicBezTo>
                <a:cubicBezTo>
                  <a:pt x="1850477" y="636106"/>
                  <a:pt x="1790852" y="655979"/>
                  <a:pt x="1790847" y="655983"/>
                </a:cubicBezTo>
                <a:cubicBezTo>
                  <a:pt x="1780908" y="662609"/>
                  <a:pt x="1771946" y="671010"/>
                  <a:pt x="1761030" y="675861"/>
                </a:cubicBezTo>
                <a:cubicBezTo>
                  <a:pt x="1741882" y="684371"/>
                  <a:pt x="1718830" y="684116"/>
                  <a:pt x="1701395" y="695739"/>
                </a:cubicBezTo>
                <a:cubicBezTo>
                  <a:pt x="1662860" y="721428"/>
                  <a:pt x="1682909" y="711840"/>
                  <a:pt x="1641760" y="725556"/>
                </a:cubicBezTo>
                <a:cubicBezTo>
                  <a:pt x="1635134" y="732182"/>
                  <a:pt x="1629917" y="740614"/>
                  <a:pt x="1621882" y="745435"/>
                </a:cubicBezTo>
                <a:cubicBezTo>
                  <a:pt x="1612898" y="750825"/>
                  <a:pt x="1600245" y="748829"/>
                  <a:pt x="1592064" y="755374"/>
                </a:cubicBezTo>
                <a:cubicBezTo>
                  <a:pt x="1582736" y="762836"/>
                  <a:pt x="1579833" y="776014"/>
                  <a:pt x="1572186" y="785191"/>
                </a:cubicBezTo>
                <a:cubicBezTo>
                  <a:pt x="1563188" y="795989"/>
                  <a:pt x="1551367" y="804211"/>
                  <a:pt x="1542369" y="815009"/>
                </a:cubicBezTo>
                <a:cubicBezTo>
                  <a:pt x="1479695" y="890219"/>
                  <a:pt x="1560433" y="806886"/>
                  <a:pt x="1502612" y="864704"/>
                </a:cubicBezTo>
                <a:cubicBezTo>
                  <a:pt x="1466365" y="973448"/>
                  <a:pt x="1524172" y="808739"/>
                  <a:pt x="1472795" y="924339"/>
                </a:cubicBezTo>
                <a:cubicBezTo>
                  <a:pt x="1464285" y="943487"/>
                  <a:pt x="1459543" y="964096"/>
                  <a:pt x="1452917" y="983974"/>
                </a:cubicBezTo>
                <a:lnTo>
                  <a:pt x="1433038" y="1043609"/>
                </a:lnTo>
                <a:lnTo>
                  <a:pt x="1403221" y="1133061"/>
                </a:lnTo>
                <a:lnTo>
                  <a:pt x="1383343" y="1192696"/>
                </a:lnTo>
                <a:cubicBezTo>
                  <a:pt x="1369307" y="1248841"/>
                  <a:pt x="1376083" y="1219057"/>
                  <a:pt x="1363464" y="1282148"/>
                </a:cubicBezTo>
                <a:cubicBezTo>
                  <a:pt x="1360151" y="1384852"/>
                  <a:pt x="1359387" y="1487671"/>
                  <a:pt x="1353525" y="1590261"/>
                </a:cubicBezTo>
                <a:cubicBezTo>
                  <a:pt x="1352489" y="1608389"/>
                  <a:pt x="1326453" y="1681417"/>
                  <a:pt x="1323708" y="1689652"/>
                </a:cubicBezTo>
                <a:cubicBezTo>
                  <a:pt x="1320395" y="1699591"/>
                  <a:pt x="1321177" y="1712061"/>
                  <a:pt x="1313769" y="1719469"/>
                </a:cubicBezTo>
                <a:cubicBezTo>
                  <a:pt x="1307143" y="1726095"/>
                  <a:pt x="1299513" y="1731851"/>
                  <a:pt x="1293891" y="1739348"/>
                </a:cubicBezTo>
                <a:cubicBezTo>
                  <a:pt x="1279557" y="1758461"/>
                  <a:pt x="1274012" y="1785731"/>
                  <a:pt x="1254134" y="1798983"/>
                </a:cubicBezTo>
                <a:cubicBezTo>
                  <a:pt x="1244195" y="1805609"/>
                  <a:pt x="1235233" y="1814010"/>
                  <a:pt x="1224317" y="1818861"/>
                </a:cubicBezTo>
                <a:cubicBezTo>
                  <a:pt x="1205169" y="1827371"/>
                  <a:pt x="1182117" y="1827116"/>
                  <a:pt x="1164682" y="1838739"/>
                </a:cubicBezTo>
                <a:cubicBezTo>
                  <a:pt x="1141787" y="1854002"/>
                  <a:pt x="1132480" y="1863984"/>
                  <a:pt x="1105047" y="1868556"/>
                </a:cubicBezTo>
                <a:cubicBezTo>
                  <a:pt x="1075454" y="1873488"/>
                  <a:pt x="1045412" y="1875183"/>
                  <a:pt x="1015595" y="1878496"/>
                </a:cubicBezTo>
                <a:cubicBezTo>
                  <a:pt x="939395" y="1875183"/>
                  <a:pt x="863073" y="1873990"/>
                  <a:pt x="786995" y="1868556"/>
                </a:cubicBezTo>
                <a:cubicBezTo>
                  <a:pt x="746578" y="1865669"/>
                  <a:pt x="741200" y="1858312"/>
                  <a:pt x="707482" y="1848678"/>
                </a:cubicBezTo>
                <a:cubicBezTo>
                  <a:pt x="694347" y="1844925"/>
                  <a:pt x="681060" y="1841702"/>
                  <a:pt x="667725" y="1838739"/>
                </a:cubicBezTo>
                <a:cubicBezTo>
                  <a:pt x="651234" y="1835074"/>
                  <a:pt x="634651" y="1831822"/>
                  <a:pt x="618030" y="1828800"/>
                </a:cubicBezTo>
                <a:cubicBezTo>
                  <a:pt x="598203" y="1825195"/>
                  <a:pt x="577946" y="1823749"/>
                  <a:pt x="558395" y="1818861"/>
                </a:cubicBezTo>
                <a:cubicBezTo>
                  <a:pt x="538067" y="1813779"/>
                  <a:pt x="519088" y="1804065"/>
                  <a:pt x="498760" y="1798983"/>
                </a:cubicBezTo>
                <a:cubicBezTo>
                  <a:pt x="398922" y="1774022"/>
                  <a:pt x="445163" y="1787743"/>
                  <a:pt x="359612" y="1759226"/>
                </a:cubicBezTo>
                <a:lnTo>
                  <a:pt x="240343" y="1719469"/>
                </a:lnTo>
                <a:cubicBezTo>
                  <a:pt x="240342" y="1719469"/>
                  <a:pt x="180709" y="1699592"/>
                  <a:pt x="180708" y="1699591"/>
                </a:cubicBezTo>
                <a:cubicBezTo>
                  <a:pt x="143094" y="1674515"/>
                  <a:pt x="159338" y="1688159"/>
                  <a:pt x="131012" y="1659835"/>
                </a:cubicBezTo>
                <a:cubicBezTo>
                  <a:pt x="124107" y="1639120"/>
                  <a:pt x="114842" y="1606637"/>
                  <a:pt x="101195" y="1590261"/>
                </a:cubicBezTo>
                <a:cubicBezTo>
                  <a:pt x="93548" y="1581084"/>
                  <a:pt x="81316" y="1577009"/>
                  <a:pt x="71377" y="1570383"/>
                </a:cubicBezTo>
                <a:cubicBezTo>
                  <a:pt x="64751" y="1550505"/>
                  <a:pt x="56581" y="1531076"/>
                  <a:pt x="51499" y="1510748"/>
                </a:cubicBezTo>
                <a:cubicBezTo>
                  <a:pt x="48314" y="1498009"/>
                  <a:pt x="38751" y="1455434"/>
                  <a:pt x="31621" y="1441174"/>
                </a:cubicBezTo>
                <a:cubicBezTo>
                  <a:pt x="26279" y="1430490"/>
                  <a:pt x="18369" y="1421295"/>
                  <a:pt x="11743" y="1411356"/>
                </a:cubicBezTo>
                <a:cubicBezTo>
                  <a:pt x="145" y="1306969"/>
                  <a:pt x="-7513" y="1284834"/>
                  <a:pt x="11743" y="1162878"/>
                </a:cubicBezTo>
                <a:cubicBezTo>
                  <a:pt x="13606" y="1151079"/>
                  <a:pt x="25695" y="1143432"/>
                  <a:pt x="31621" y="1133061"/>
                </a:cubicBezTo>
                <a:cubicBezTo>
                  <a:pt x="38972" y="1120197"/>
                  <a:pt x="45996" y="1107061"/>
                  <a:pt x="51499" y="1093304"/>
                </a:cubicBezTo>
                <a:cubicBezTo>
                  <a:pt x="59281" y="1073849"/>
                  <a:pt x="56560" y="1048485"/>
                  <a:pt x="71377" y="1033669"/>
                </a:cubicBezTo>
                <a:cubicBezTo>
                  <a:pt x="87942" y="1017104"/>
                  <a:pt x="101581" y="996968"/>
                  <a:pt x="121073" y="983974"/>
                </a:cubicBezTo>
                <a:cubicBezTo>
                  <a:pt x="141343" y="970461"/>
                  <a:pt x="173689" y="949695"/>
                  <a:pt x="190647" y="934278"/>
                </a:cubicBezTo>
                <a:cubicBezTo>
                  <a:pt x="221682" y="906064"/>
                  <a:pt x="273310" y="840463"/>
                  <a:pt x="319856" y="824948"/>
                </a:cubicBezTo>
                <a:lnTo>
                  <a:pt x="349673" y="815009"/>
                </a:lnTo>
                <a:cubicBezTo>
                  <a:pt x="359612" y="808383"/>
                  <a:pt x="368575" y="799982"/>
                  <a:pt x="379491" y="795130"/>
                </a:cubicBezTo>
                <a:cubicBezTo>
                  <a:pt x="398638" y="786620"/>
                  <a:pt x="419247" y="781878"/>
                  <a:pt x="439125" y="775252"/>
                </a:cubicBezTo>
                <a:cubicBezTo>
                  <a:pt x="497298" y="755861"/>
                  <a:pt x="480726" y="758858"/>
                  <a:pt x="578273" y="755374"/>
                </a:cubicBezTo>
                <a:cubicBezTo>
                  <a:pt x="727302" y="750052"/>
                  <a:pt x="876447" y="748748"/>
                  <a:pt x="1025534" y="745435"/>
                </a:cubicBezTo>
                <a:cubicBezTo>
                  <a:pt x="1078543" y="742122"/>
                  <a:pt x="1131712" y="740781"/>
                  <a:pt x="1184560" y="735496"/>
                </a:cubicBezTo>
                <a:cubicBezTo>
                  <a:pt x="1198152" y="734137"/>
                  <a:pt x="1211233" y="729481"/>
                  <a:pt x="1224317" y="725556"/>
                </a:cubicBezTo>
                <a:cubicBezTo>
                  <a:pt x="1244387" y="719535"/>
                  <a:pt x="1283951" y="705678"/>
                  <a:pt x="1283951" y="705678"/>
                </a:cubicBezTo>
                <a:cubicBezTo>
                  <a:pt x="1331958" y="657673"/>
                  <a:pt x="1270944" y="716085"/>
                  <a:pt x="1333647" y="665922"/>
                </a:cubicBezTo>
                <a:cubicBezTo>
                  <a:pt x="1340964" y="660068"/>
                  <a:pt x="1346899" y="652669"/>
                  <a:pt x="1353525" y="646043"/>
                </a:cubicBezTo>
                <a:cubicBezTo>
                  <a:pt x="1362997" y="617628"/>
                  <a:pt x="1367165" y="607664"/>
                  <a:pt x="1373404" y="576469"/>
                </a:cubicBezTo>
                <a:cubicBezTo>
                  <a:pt x="1377356" y="556708"/>
                  <a:pt x="1379738" y="536662"/>
                  <a:pt x="1383343" y="516835"/>
                </a:cubicBezTo>
                <a:cubicBezTo>
                  <a:pt x="1386365" y="500214"/>
                  <a:pt x="1389969" y="483704"/>
                  <a:pt x="1393282" y="467139"/>
                </a:cubicBezTo>
                <a:cubicBezTo>
                  <a:pt x="1378989" y="338501"/>
                  <a:pt x="1377216" y="367477"/>
                  <a:pt x="1393282" y="198783"/>
                </a:cubicBezTo>
                <a:cubicBezTo>
                  <a:pt x="1394275" y="188353"/>
                  <a:pt x="1396935" y="177347"/>
                  <a:pt x="1403221" y="168965"/>
                </a:cubicBezTo>
                <a:cubicBezTo>
                  <a:pt x="1421749" y="144260"/>
                  <a:pt x="1482436" y="89551"/>
                  <a:pt x="1512551" y="79513"/>
                </a:cubicBezTo>
                <a:cubicBezTo>
                  <a:pt x="1612800" y="46098"/>
                  <a:pt x="1457273" y="97091"/>
                  <a:pt x="1582125" y="59635"/>
                </a:cubicBezTo>
                <a:cubicBezTo>
                  <a:pt x="1678699" y="30662"/>
                  <a:pt x="1629199" y="31949"/>
                  <a:pt x="1770969" y="29817"/>
                </a:cubicBezTo>
                <a:lnTo>
                  <a:pt x="2963664" y="19878"/>
                </a:lnTo>
                <a:cubicBezTo>
                  <a:pt x="3045050" y="13096"/>
                  <a:pt x="3188926" y="0"/>
                  <a:pt x="3261838" y="0"/>
                </a:cubicBezTo>
                <a:cubicBezTo>
                  <a:pt x="3424211" y="0"/>
                  <a:pt x="3684251" y="8283"/>
                  <a:pt x="3768734" y="9939"/>
                </a:cubicBezTo>
                <a:close/>
              </a:path>
            </a:pathLst>
          </a:cu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cxnSp>
        <p:nvCxnSpPr>
          <p:cNvPr id="41" name="직선 화살표 연결선 40"/>
          <p:cNvCxnSpPr/>
          <p:nvPr/>
        </p:nvCxnSpPr>
        <p:spPr bwMode="auto">
          <a:xfrm>
            <a:off x="3143672" y="2996952"/>
            <a:ext cx="792088" cy="0"/>
          </a:xfrm>
          <a:prstGeom prst="straightConnector1">
            <a:avLst/>
          </a:prstGeom>
          <a:noFill/>
          <a:ln w="19050" cap="flat" cmpd="sng" algn="ctr">
            <a:solidFill>
              <a:srgbClr val="FF0000"/>
            </a:solidFill>
            <a:prstDash val="solid"/>
            <a:round/>
            <a:headEnd type="none" w="med" len="med"/>
            <a:tailEnd type="arrow"/>
          </a:ln>
          <a:effectLst/>
        </p:spPr>
      </p:cxnSp>
      <p:sp>
        <p:nvSpPr>
          <p:cNvPr id="42" name="TextBox 41"/>
          <p:cNvSpPr txBox="1"/>
          <p:nvPr/>
        </p:nvSpPr>
        <p:spPr>
          <a:xfrm>
            <a:off x="2468879" y="2714439"/>
            <a:ext cx="881075" cy="523220"/>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Control </a:t>
            </a:r>
          </a:p>
          <a:p>
            <a:r>
              <a:rPr lang="en-US" altLang="ko-KR" sz="1400" b="1">
                <a:solidFill>
                  <a:srgbClr val="0070C0"/>
                </a:solidFill>
                <a:latin typeface="맑은 고딕" panose="020B0503020000020004" pitchFamily="50" charset="-127"/>
                <a:ea typeface="맑은 고딕" panose="020B0503020000020004" pitchFamily="50" charset="-127"/>
              </a:rPr>
              <a:t>Unit</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18" name="자유형 17"/>
          <p:cNvSpPr/>
          <p:nvPr/>
        </p:nvSpPr>
        <p:spPr bwMode="auto">
          <a:xfrm>
            <a:off x="6344478" y="4134678"/>
            <a:ext cx="1282148" cy="1530626"/>
          </a:xfrm>
          <a:custGeom>
            <a:avLst/>
            <a:gdLst>
              <a:gd name="connsiteX0" fmla="*/ 1023731 w 1282148"/>
              <a:gd name="connsiteY0" fmla="*/ 49696 h 1530626"/>
              <a:gd name="connsiteX1" fmla="*/ 1023731 w 1282148"/>
              <a:gd name="connsiteY1" fmla="*/ 49696 h 1530626"/>
              <a:gd name="connsiteX2" fmla="*/ 894522 w 1282148"/>
              <a:gd name="connsiteY2" fmla="*/ 9939 h 1530626"/>
              <a:gd name="connsiteX3" fmla="*/ 815009 w 1282148"/>
              <a:gd name="connsiteY3" fmla="*/ 0 h 1530626"/>
              <a:gd name="connsiteX4" fmla="*/ 487018 w 1282148"/>
              <a:gd name="connsiteY4" fmla="*/ 9939 h 1530626"/>
              <a:gd name="connsiteX5" fmla="*/ 457200 w 1282148"/>
              <a:gd name="connsiteY5" fmla="*/ 19879 h 1530626"/>
              <a:gd name="connsiteX6" fmla="*/ 377687 w 1282148"/>
              <a:gd name="connsiteY6" fmla="*/ 39757 h 1530626"/>
              <a:gd name="connsiteX7" fmla="*/ 347870 w 1282148"/>
              <a:gd name="connsiteY7" fmla="*/ 49696 h 1530626"/>
              <a:gd name="connsiteX8" fmla="*/ 298174 w 1282148"/>
              <a:gd name="connsiteY8" fmla="*/ 59635 h 1530626"/>
              <a:gd name="connsiteX9" fmla="*/ 238539 w 1282148"/>
              <a:gd name="connsiteY9" fmla="*/ 79513 h 1530626"/>
              <a:gd name="connsiteX10" fmla="*/ 208722 w 1282148"/>
              <a:gd name="connsiteY10" fmla="*/ 89452 h 1530626"/>
              <a:gd name="connsiteX11" fmla="*/ 168965 w 1282148"/>
              <a:gd name="connsiteY11" fmla="*/ 99392 h 1530626"/>
              <a:gd name="connsiteX12" fmla="*/ 139148 w 1282148"/>
              <a:gd name="connsiteY12" fmla="*/ 119270 h 1530626"/>
              <a:gd name="connsiteX13" fmla="*/ 109331 w 1282148"/>
              <a:gd name="connsiteY13" fmla="*/ 129209 h 1530626"/>
              <a:gd name="connsiteX14" fmla="*/ 89452 w 1282148"/>
              <a:gd name="connsiteY14" fmla="*/ 159026 h 1530626"/>
              <a:gd name="connsiteX15" fmla="*/ 59635 w 1282148"/>
              <a:gd name="connsiteY15" fmla="*/ 248479 h 1530626"/>
              <a:gd name="connsiteX16" fmla="*/ 49696 w 1282148"/>
              <a:gd name="connsiteY16" fmla="*/ 278296 h 1530626"/>
              <a:gd name="connsiteX17" fmla="*/ 39757 w 1282148"/>
              <a:gd name="connsiteY17" fmla="*/ 308113 h 1530626"/>
              <a:gd name="connsiteX18" fmla="*/ 19879 w 1282148"/>
              <a:gd name="connsiteY18" fmla="*/ 377687 h 1530626"/>
              <a:gd name="connsiteX19" fmla="*/ 0 w 1282148"/>
              <a:gd name="connsiteY19" fmla="*/ 606287 h 1530626"/>
              <a:gd name="connsiteX20" fmla="*/ 9939 w 1282148"/>
              <a:gd name="connsiteY20" fmla="*/ 974035 h 1530626"/>
              <a:gd name="connsiteX21" fmla="*/ 19879 w 1282148"/>
              <a:gd name="connsiteY21" fmla="*/ 1043609 h 1530626"/>
              <a:gd name="connsiteX22" fmla="*/ 49696 w 1282148"/>
              <a:gd name="connsiteY22" fmla="*/ 1242392 h 1530626"/>
              <a:gd name="connsiteX23" fmla="*/ 69574 w 1282148"/>
              <a:gd name="connsiteY23" fmla="*/ 1272209 h 1530626"/>
              <a:gd name="connsiteX24" fmla="*/ 79513 w 1282148"/>
              <a:gd name="connsiteY24" fmla="*/ 1302026 h 1530626"/>
              <a:gd name="connsiteX25" fmla="*/ 129209 w 1282148"/>
              <a:gd name="connsiteY25" fmla="*/ 1351722 h 1530626"/>
              <a:gd name="connsiteX26" fmla="*/ 149087 w 1282148"/>
              <a:gd name="connsiteY26" fmla="*/ 1381539 h 1530626"/>
              <a:gd name="connsiteX27" fmla="*/ 188844 w 1282148"/>
              <a:gd name="connsiteY27" fmla="*/ 1421296 h 1530626"/>
              <a:gd name="connsiteX28" fmla="*/ 208722 w 1282148"/>
              <a:gd name="connsiteY28" fmla="*/ 1451113 h 1530626"/>
              <a:gd name="connsiteX29" fmla="*/ 238539 w 1282148"/>
              <a:gd name="connsiteY29" fmla="*/ 1461052 h 1530626"/>
              <a:gd name="connsiteX30" fmla="*/ 318052 w 1282148"/>
              <a:gd name="connsiteY30" fmla="*/ 1500809 h 1530626"/>
              <a:gd name="connsiteX31" fmla="*/ 347870 w 1282148"/>
              <a:gd name="connsiteY31" fmla="*/ 1510748 h 1530626"/>
              <a:gd name="connsiteX32" fmla="*/ 377687 w 1282148"/>
              <a:gd name="connsiteY32" fmla="*/ 1520687 h 1530626"/>
              <a:gd name="connsiteX33" fmla="*/ 496957 w 1282148"/>
              <a:gd name="connsiteY33" fmla="*/ 1530626 h 1530626"/>
              <a:gd name="connsiteX34" fmla="*/ 705679 w 1282148"/>
              <a:gd name="connsiteY34" fmla="*/ 1520687 h 1530626"/>
              <a:gd name="connsiteX35" fmla="*/ 795131 w 1282148"/>
              <a:gd name="connsiteY35" fmla="*/ 1510748 h 1530626"/>
              <a:gd name="connsiteX36" fmla="*/ 834887 w 1282148"/>
              <a:gd name="connsiteY36" fmla="*/ 1500809 h 1530626"/>
              <a:gd name="connsiteX37" fmla="*/ 1123122 w 1282148"/>
              <a:gd name="connsiteY37" fmla="*/ 1490870 h 1530626"/>
              <a:gd name="connsiteX38" fmla="*/ 1152939 w 1282148"/>
              <a:gd name="connsiteY38" fmla="*/ 1461052 h 1530626"/>
              <a:gd name="connsiteX39" fmla="*/ 1162879 w 1282148"/>
              <a:gd name="connsiteY39" fmla="*/ 1431235 h 1530626"/>
              <a:gd name="connsiteX40" fmla="*/ 1182757 w 1282148"/>
              <a:gd name="connsiteY40" fmla="*/ 1401418 h 1530626"/>
              <a:gd name="connsiteX41" fmla="*/ 1202635 w 1282148"/>
              <a:gd name="connsiteY41" fmla="*/ 1331844 h 1530626"/>
              <a:gd name="connsiteX42" fmla="*/ 1222513 w 1282148"/>
              <a:gd name="connsiteY42" fmla="*/ 1232452 h 1530626"/>
              <a:gd name="connsiteX43" fmla="*/ 1232452 w 1282148"/>
              <a:gd name="connsiteY43" fmla="*/ 1093305 h 1530626"/>
              <a:gd name="connsiteX44" fmla="*/ 1252331 w 1282148"/>
              <a:gd name="connsiteY44" fmla="*/ 1023731 h 1530626"/>
              <a:gd name="connsiteX45" fmla="*/ 1262270 w 1282148"/>
              <a:gd name="connsiteY45" fmla="*/ 874644 h 1530626"/>
              <a:gd name="connsiteX46" fmla="*/ 1272209 w 1282148"/>
              <a:gd name="connsiteY46" fmla="*/ 824948 h 1530626"/>
              <a:gd name="connsiteX47" fmla="*/ 1282148 w 1282148"/>
              <a:gd name="connsiteY47" fmla="*/ 755374 h 1530626"/>
              <a:gd name="connsiteX48" fmla="*/ 1272209 w 1282148"/>
              <a:gd name="connsiteY48" fmla="*/ 238539 h 1530626"/>
              <a:gd name="connsiteX49" fmla="*/ 1242392 w 1282148"/>
              <a:gd name="connsiteY49" fmla="*/ 168965 h 1530626"/>
              <a:gd name="connsiteX50" fmla="*/ 1202635 w 1282148"/>
              <a:gd name="connsiteY50" fmla="*/ 159026 h 1530626"/>
              <a:gd name="connsiteX51" fmla="*/ 1172818 w 1282148"/>
              <a:gd name="connsiteY51" fmla="*/ 149087 h 1530626"/>
              <a:gd name="connsiteX52" fmla="*/ 1123122 w 1282148"/>
              <a:gd name="connsiteY52" fmla="*/ 109331 h 1530626"/>
              <a:gd name="connsiteX53" fmla="*/ 1073426 w 1282148"/>
              <a:gd name="connsiteY53" fmla="*/ 59635 h 1530626"/>
              <a:gd name="connsiteX54" fmla="*/ 974035 w 1282148"/>
              <a:gd name="connsiteY54" fmla="*/ 39757 h 153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82148" h="1530626">
                <a:moveTo>
                  <a:pt x="1023731" y="49696"/>
                </a:moveTo>
                <a:lnTo>
                  <a:pt x="1023731" y="49696"/>
                </a:lnTo>
                <a:cubicBezTo>
                  <a:pt x="1002153" y="42503"/>
                  <a:pt x="929639" y="15792"/>
                  <a:pt x="894522" y="9939"/>
                </a:cubicBezTo>
                <a:cubicBezTo>
                  <a:pt x="868175" y="5548"/>
                  <a:pt x="841513" y="3313"/>
                  <a:pt x="815009" y="0"/>
                </a:cubicBezTo>
                <a:cubicBezTo>
                  <a:pt x="705679" y="3313"/>
                  <a:pt x="596230" y="3871"/>
                  <a:pt x="487018" y="9939"/>
                </a:cubicBezTo>
                <a:cubicBezTo>
                  <a:pt x="476557" y="10520"/>
                  <a:pt x="467308" y="17122"/>
                  <a:pt x="457200" y="19879"/>
                </a:cubicBezTo>
                <a:cubicBezTo>
                  <a:pt x="430843" y="27067"/>
                  <a:pt x="403605" y="31118"/>
                  <a:pt x="377687" y="39757"/>
                </a:cubicBezTo>
                <a:cubicBezTo>
                  <a:pt x="367748" y="43070"/>
                  <a:pt x="358034" y="47155"/>
                  <a:pt x="347870" y="49696"/>
                </a:cubicBezTo>
                <a:cubicBezTo>
                  <a:pt x="331481" y="53793"/>
                  <a:pt x="314472" y="55190"/>
                  <a:pt x="298174" y="59635"/>
                </a:cubicBezTo>
                <a:cubicBezTo>
                  <a:pt x="277959" y="65148"/>
                  <a:pt x="258417" y="72887"/>
                  <a:pt x="238539" y="79513"/>
                </a:cubicBezTo>
                <a:cubicBezTo>
                  <a:pt x="228600" y="82826"/>
                  <a:pt x="218886" y="86911"/>
                  <a:pt x="208722" y="89452"/>
                </a:cubicBezTo>
                <a:lnTo>
                  <a:pt x="168965" y="99392"/>
                </a:lnTo>
                <a:cubicBezTo>
                  <a:pt x="159026" y="106018"/>
                  <a:pt x="149832" y="113928"/>
                  <a:pt x="139148" y="119270"/>
                </a:cubicBezTo>
                <a:cubicBezTo>
                  <a:pt x="129777" y="123955"/>
                  <a:pt x="117512" y="122664"/>
                  <a:pt x="109331" y="129209"/>
                </a:cubicBezTo>
                <a:cubicBezTo>
                  <a:pt x="100003" y="136671"/>
                  <a:pt x="96078" y="149087"/>
                  <a:pt x="89452" y="159026"/>
                </a:cubicBezTo>
                <a:lnTo>
                  <a:pt x="59635" y="248479"/>
                </a:lnTo>
                <a:lnTo>
                  <a:pt x="49696" y="278296"/>
                </a:lnTo>
                <a:cubicBezTo>
                  <a:pt x="46383" y="288235"/>
                  <a:pt x="42298" y="297949"/>
                  <a:pt x="39757" y="308113"/>
                </a:cubicBezTo>
                <a:cubicBezTo>
                  <a:pt x="27277" y="358034"/>
                  <a:pt x="34138" y="334911"/>
                  <a:pt x="19879" y="377687"/>
                </a:cubicBezTo>
                <a:cubicBezTo>
                  <a:pt x="10044" y="456361"/>
                  <a:pt x="0" y="524266"/>
                  <a:pt x="0" y="606287"/>
                </a:cubicBezTo>
                <a:cubicBezTo>
                  <a:pt x="0" y="728914"/>
                  <a:pt x="4371" y="851534"/>
                  <a:pt x="9939" y="974035"/>
                </a:cubicBezTo>
                <a:cubicBezTo>
                  <a:pt x="11003" y="997438"/>
                  <a:pt x="16566" y="1020418"/>
                  <a:pt x="19879" y="1043609"/>
                </a:cubicBezTo>
                <a:cubicBezTo>
                  <a:pt x="22101" y="1074718"/>
                  <a:pt x="19263" y="1196743"/>
                  <a:pt x="49696" y="1242392"/>
                </a:cubicBezTo>
                <a:cubicBezTo>
                  <a:pt x="56322" y="1252331"/>
                  <a:pt x="64232" y="1261525"/>
                  <a:pt x="69574" y="1272209"/>
                </a:cubicBezTo>
                <a:cubicBezTo>
                  <a:pt x="74259" y="1281580"/>
                  <a:pt x="73227" y="1293645"/>
                  <a:pt x="79513" y="1302026"/>
                </a:cubicBezTo>
                <a:cubicBezTo>
                  <a:pt x="93569" y="1320768"/>
                  <a:pt x="116214" y="1332230"/>
                  <a:pt x="129209" y="1351722"/>
                </a:cubicBezTo>
                <a:cubicBezTo>
                  <a:pt x="135835" y="1361661"/>
                  <a:pt x="141313" y="1372470"/>
                  <a:pt x="149087" y="1381539"/>
                </a:cubicBezTo>
                <a:cubicBezTo>
                  <a:pt x="161284" y="1395769"/>
                  <a:pt x="178448" y="1405702"/>
                  <a:pt x="188844" y="1421296"/>
                </a:cubicBezTo>
                <a:cubicBezTo>
                  <a:pt x="195470" y="1431235"/>
                  <a:pt x="199394" y="1443651"/>
                  <a:pt x="208722" y="1451113"/>
                </a:cubicBezTo>
                <a:cubicBezTo>
                  <a:pt x="216903" y="1457658"/>
                  <a:pt x="228600" y="1457739"/>
                  <a:pt x="238539" y="1461052"/>
                </a:cubicBezTo>
                <a:cubicBezTo>
                  <a:pt x="273234" y="1495747"/>
                  <a:pt x="249528" y="1477968"/>
                  <a:pt x="318052" y="1500809"/>
                </a:cubicBezTo>
                <a:lnTo>
                  <a:pt x="347870" y="1510748"/>
                </a:lnTo>
                <a:cubicBezTo>
                  <a:pt x="357809" y="1514061"/>
                  <a:pt x="367247" y="1519817"/>
                  <a:pt x="377687" y="1520687"/>
                </a:cubicBezTo>
                <a:lnTo>
                  <a:pt x="496957" y="1530626"/>
                </a:lnTo>
                <a:lnTo>
                  <a:pt x="705679" y="1520687"/>
                </a:lnTo>
                <a:cubicBezTo>
                  <a:pt x="735613" y="1518691"/>
                  <a:pt x="765479" y="1515310"/>
                  <a:pt x="795131" y="1510748"/>
                </a:cubicBezTo>
                <a:cubicBezTo>
                  <a:pt x="808632" y="1508671"/>
                  <a:pt x="821252" y="1501635"/>
                  <a:pt x="834887" y="1500809"/>
                </a:cubicBezTo>
                <a:cubicBezTo>
                  <a:pt x="930846" y="1494993"/>
                  <a:pt x="1027044" y="1494183"/>
                  <a:pt x="1123122" y="1490870"/>
                </a:cubicBezTo>
                <a:cubicBezTo>
                  <a:pt x="1133061" y="1480931"/>
                  <a:pt x="1145142" y="1472747"/>
                  <a:pt x="1152939" y="1461052"/>
                </a:cubicBezTo>
                <a:cubicBezTo>
                  <a:pt x="1158750" y="1452335"/>
                  <a:pt x="1158194" y="1440606"/>
                  <a:pt x="1162879" y="1431235"/>
                </a:cubicBezTo>
                <a:cubicBezTo>
                  <a:pt x="1168221" y="1420551"/>
                  <a:pt x="1176131" y="1411357"/>
                  <a:pt x="1182757" y="1401418"/>
                </a:cubicBezTo>
                <a:cubicBezTo>
                  <a:pt x="1191272" y="1375872"/>
                  <a:pt x="1197643" y="1359298"/>
                  <a:pt x="1202635" y="1331844"/>
                </a:cubicBezTo>
                <a:cubicBezTo>
                  <a:pt x="1220908" y="1231339"/>
                  <a:pt x="1202101" y="1293689"/>
                  <a:pt x="1222513" y="1232452"/>
                </a:cubicBezTo>
                <a:cubicBezTo>
                  <a:pt x="1225826" y="1186070"/>
                  <a:pt x="1227317" y="1139521"/>
                  <a:pt x="1232452" y="1093305"/>
                </a:cubicBezTo>
                <a:cubicBezTo>
                  <a:pt x="1234532" y="1074589"/>
                  <a:pt x="1246050" y="1042575"/>
                  <a:pt x="1252331" y="1023731"/>
                </a:cubicBezTo>
                <a:cubicBezTo>
                  <a:pt x="1255644" y="974035"/>
                  <a:pt x="1257314" y="924203"/>
                  <a:pt x="1262270" y="874644"/>
                </a:cubicBezTo>
                <a:cubicBezTo>
                  <a:pt x="1263951" y="857834"/>
                  <a:pt x="1269432" y="841612"/>
                  <a:pt x="1272209" y="824948"/>
                </a:cubicBezTo>
                <a:cubicBezTo>
                  <a:pt x="1276060" y="801840"/>
                  <a:pt x="1278835" y="778565"/>
                  <a:pt x="1282148" y="755374"/>
                </a:cubicBezTo>
                <a:cubicBezTo>
                  <a:pt x="1278835" y="583096"/>
                  <a:pt x="1278251" y="410743"/>
                  <a:pt x="1272209" y="238539"/>
                </a:cubicBezTo>
                <a:cubicBezTo>
                  <a:pt x="1271341" y="213796"/>
                  <a:pt x="1268164" y="181851"/>
                  <a:pt x="1242392" y="168965"/>
                </a:cubicBezTo>
                <a:cubicBezTo>
                  <a:pt x="1230174" y="162856"/>
                  <a:pt x="1215770" y="162779"/>
                  <a:pt x="1202635" y="159026"/>
                </a:cubicBezTo>
                <a:cubicBezTo>
                  <a:pt x="1192561" y="156148"/>
                  <a:pt x="1182757" y="152400"/>
                  <a:pt x="1172818" y="149087"/>
                </a:cubicBezTo>
                <a:cubicBezTo>
                  <a:pt x="1105134" y="81406"/>
                  <a:pt x="1210907" y="184575"/>
                  <a:pt x="1123122" y="109331"/>
                </a:cubicBezTo>
                <a:lnTo>
                  <a:pt x="1073426" y="59635"/>
                </a:lnTo>
                <a:lnTo>
                  <a:pt x="974035" y="39757"/>
                </a:lnTo>
              </a:path>
            </a:pathLst>
          </a:cu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cxnSp>
        <p:nvCxnSpPr>
          <p:cNvPr id="45" name="직선 화살표 연결선 44"/>
          <p:cNvCxnSpPr/>
          <p:nvPr/>
        </p:nvCxnSpPr>
        <p:spPr bwMode="auto">
          <a:xfrm>
            <a:off x="5735960" y="5167899"/>
            <a:ext cx="792088" cy="0"/>
          </a:xfrm>
          <a:prstGeom prst="straightConnector1">
            <a:avLst/>
          </a:prstGeom>
          <a:noFill/>
          <a:ln w="19050" cap="flat" cmpd="sng" algn="ctr">
            <a:solidFill>
              <a:srgbClr val="FF0000"/>
            </a:solidFill>
            <a:prstDash val="solid"/>
            <a:round/>
            <a:headEnd type="none" w="med" len="med"/>
            <a:tailEnd type="arrow"/>
          </a:ln>
          <a:effectLst/>
        </p:spPr>
      </p:cxnSp>
      <p:sp>
        <p:nvSpPr>
          <p:cNvPr id="46" name="TextBox 45"/>
          <p:cNvSpPr txBox="1"/>
          <p:nvPr/>
        </p:nvSpPr>
        <p:spPr>
          <a:xfrm>
            <a:off x="4854885" y="4885386"/>
            <a:ext cx="907300" cy="523220"/>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Data</a:t>
            </a:r>
          </a:p>
          <a:p>
            <a:r>
              <a:rPr lang="en-US" altLang="ko-KR" sz="1400" b="1">
                <a:solidFill>
                  <a:srgbClr val="0070C0"/>
                </a:solidFill>
                <a:latin typeface="맑은 고딕" panose="020B0503020000020004" pitchFamily="50" charset="-127"/>
                <a:ea typeface="맑은 고딕" panose="020B0503020000020004" pitchFamily="50" charset="-127"/>
              </a:rPr>
              <a:t>Memory</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21" name="자유형 20"/>
          <p:cNvSpPr/>
          <p:nvPr/>
        </p:nvSpPr>
        <p:spPr bwMode="auto">
          <a:xfrm>
            <a:off x="6245087" y="2216426"/>
            <a:ext cx="2832652" cy="3935896"/>
          </a:xfrm>
          <a:custGeom>
            <a:avLst/>
            <a:gdLst>
              <a:gd name="connsiteX0" fmla="*/ 228600 w 2832652"/>
              <a:gd name="connsiteY0" fmla="*/ 3458817 h 3935896"/>
              <a:gd name="connsiteX1" fmla="*/ 228600 w 2832652"/>
              <a:gd name="connsiteY1" fmla="*/ 3458817 h 3935896"/>
              <a:gd name="connsiteX2" fmla="*/ 834887 w 2832652"/>
              <a:gd name="connsiteY2" fmla="*/ 3478696 h 3935896"/>
              <a:gd name="connsiteX3" fmla="*/ 934278 w 2832652"/>
              <a:gd name="connsiteY3" fmla="*/ 3488635 h 3935896"/>
              <a:gd name="connsiteX4" fmla="*/ 974035 w 2832652"/>
              <a:gd name="connsiteY4" fmla="*/ 3498574 h 3935896"/>
              <a:gd name="connsiteX5" fmla="*/ 1242391 w 2832652"/>
              <a:gd name="connsiteY5" fmla="*/ 3478696 h 3935896"/>
              <a:gd name="connsiteX6" fmla="*/ 1311965 w 2832652"/>
              <a:gd name="connsiteY6" fmla="*/ 3458817 h 3935896"/>
              <a:gd name="connsiteX7" fmla="*/ 1381539 w 2832652"/>
              <a:gd name="connsiteY7" fmla="*/ 3438939 h 3935896"/>
              <a:gd name="connsiteX8" fmla="*/ 1441174 w 2832652"/>
              <a:gd name="connsiteY8" fmla="*/ 3409122 h 3935896"/>
              <a:gd name="connsiteX9" fmla="*/ 1470991 w 2832652"/>
              <a:gd name="connsiteY9" fmla="*/ 3389244 h 3935896"/>
              <a:gd name="connsiteX10" fmla="*/ 1500809 w 2832652"/>
              <a:gd name="connsiteY10" fmla="*/ 3379304 h 3935896"/>
              <a:gd name="connsiteX11" fmla="*/ 1530626 w 2832652"/>
              <a:gd name="connsiteY11" fmla="*/ 3349487 h 3935896"/>
              <a:gd name="connsiteX12" fmla="*/ 1560443 w 2832652"/>
              <a:gd name="connsiteY12" fmla="*/ 3289852 h 3935896"/>
              <a:gd name="connsiteX13" fmla="*/ 1580322 w 2832652"/>
              <a:gd name="connsiteY13" fmla="*/ 3210339 h 3935896"/>
              <a:gd name="connsiteX14" fmla="*/ 1570383 w 2832652"/>
              <a:gd name="connsiteY14" fmla="*/ 2991678 h 3935896"/>
              <a:gd name="connsiteX15" fmla="*/ 1560443 w 2832652"/>
              <a:gd name="connsiteY15" fmla="*/ 2822713 h 3935896"/>
              <a:gd name="connsiteX16" fmla="*/ 1580322 w 2832652"/>
              <a:gd name="connsiteY16" fmla="*/ 1938131 h 3935896"/>
              <a:gd name="connsiteX17" fmla="*/ 1570383 w 2832652"/>
              <a:gd name="connsiteY17" fmla="*/ 1689652 h 3935896"/>
              <a:gd name="connsiteX18" fmla="*/ 1550504 w 2832652"/>
              <a:gd name="connsiteY18" fmla="*/ 1620078 h 3935896"/>
              <a:gd name="connsiteX19" fmla="*/ 1540565 w 2832652"/>
              <a:gd name="connsiteY19" fmla="*/ 1580322 h 3935896"/>
              <a:gd name="connsiteX20" fmla="*/ 1520687 w 2832652"/>
              <a:gd name="connsiteY20" fmla="*/ 1520687 h 3935896"/>
              <a:gd name="connsiteX21" fmla="*/ 1510748 w 2832652"/>
              <a:gd name="connsiteY21" fmla="*/ 1490870 h 3935896"/>
              <a:gd name="connsiteX22" fmla="*/ 1500809 w 2832652"/>
              <a:gd name="connsiteY22" fmla="*/ 1441174 h 3935896"/>
              <a:gd name="connsiteX23" fmla="*/ 1510748 w 2832652"/>
              <a:gd name="connsiteY23" fmla="*/ 884583 h 3935896"/>
              <a:gd name="connsiteX24" fmla="*/ 1540565 w 2832652"/>
              <a:gd name="connsiteY24" fmla="*/ 775252 h 3935896"/>
              <a:gd name="connsiteX25" fmla="*/ 1550504 w 2832652"/>
              <a:gd name="connsiteY25" fmla="*/ 715617 h 3935896"/>
              <a:gd name="connsiteX26" fmla="*/ 1560443 w 2832652"/>
              <a:gd name="connsiteY26" fmla="*/ 616226 h 3935896"/>
              <a:gd name="connsiteX27" fmla="*/ 1580322 w 2832652"/>
              <a:gd name="connsiteY27" fmla="*/ 546652 h 3935896"/>
              <a:gd name="connsiteX28" fmla="*/ 1590261 w 2832652"/>
              <a:gd name="connsiteY28" fmla="*/ 238539 h 3935896"/>
              <a:gd name="connsiteX29" fmla="*/ 1610139 w 2832652"/>
              <a:gd name="connsiteY29" fmla="*/ 178904 h 3935896"/>
              <a:gd name="connsiteX30" fmla="*/ 1620078 w 2832652"/>
              <a:gd name="connsiteY30" fmla="*/ 149087 h 3935896"/>
              <a:gd name="connsiteX31" fmla="*/ 1689652 w 2832652"/>
              <a:gd name="connsiteY31" fmla="*/ 69574 h 3935896"/>
              <a:gd name="connsiteX32" fmla="*/ 1719470 w 2832652"/>
              <a:gd name="connsiteY32" fmla="*/ 49696 h 3935896"/>
              <a:gd name="connsiteX33" fmla="*/ 1739348 w 2832652"/>
              <a:gd name="connsiteY33" fmla="*/ 29817 h 3935896"/>
              <a:gd name="connsiteX34" fmla="*/ 1769165 w 2832652"/>
              <a:gd name="connsiteY34" fmla="*/ 19878 h 3935896"/>
              <a:gd name="connsiteX35" fmla="*/ 1808922 w 2832652"/>
              <a:gd name="connsiteY35" fmla="*/ 0 h 3935896"/>
              <a:gd name="connsiteX36" fmla="*/ 2425148 w 2832652"/>
              <a:gd name="connsiteY36" fmla="*/ 9939 h 3935896"/>
              <a:gd name="connsiteX37" fmla="*/ 2554356 w 2832652"/>
              <a:gd name="connsiteY37" fmla="*/ 39757 h 3935896"/>
              <a:gd name="connsiteX38" fmla="*/ 2584174 w 2832652"/>
              <a:gd name="connsiteY38" fmla="*/ 49696 h 3935896"/>
              <a:gd name="connsiteX39" fmla="*/ 2663687 w 2832652"/>
              <a:gd name="connsiteY39" fmla="*/ 109331 h 3935896"/>
              <a:gd name="connsiteX40" fmla="*/ 2683565 w 2832652"/>
              <a:gd name="connsiteY40" fmla="*/ 139148 h 3935896"/>
              <a:gd name="connsiteX41" fmla="*/ 2693504 w 2832652"/>
              <a:gd name="connsiteY41" fmla="*/ 168965 h 3935896"/>
              <a:gd name="connsiteX42" fmla="*/ 2713383 w 2832652"/>
              <a:gd name="connsiteY42" fmla="*/ 188844 h 3935896"/>
              <a:gd name="connsiteX43" fmla="*/ 2743200 w 2832652"/>
              <a:gd name="connsiteY43" fmla="*/ 278296 h 3935896"/>
              <a:gd name="connsiteX44" fmla="*/ 2753139 w 2832652"/>
              <a:gd name="connsiteY44" fmla="*/ 308113 h 3935896"/>
              <a:gd name="connsiteX45" fmla="*/ 2773017 w 2832652"/>
              <a:gd name="connsiteY45" fmla="*/ 387626 h 3935896"/>
              <a:gd name="connsiteX46" fmla="*/ 2802835 w 2832652"/>
              <a:gd name="connsiteY46" fmla="*/ 496957 h 3935896"/>
              <a:gd name="connsiteX47" fmla="*/ 2812774 w 2832652"/>
              <a:gd name="connsiteY47" fmla="*/ 566531 h 3935896"/>
              <a:gd name="connsiteX48" fmla="*/ 2822713 w 2832652"/>
              <a:gd name="connsiteY48" fmla="*/ 646044 h 3935896"/>
              <a:gd name="connsiteX49" fmla="*/ 2832652 w 2832652"/>
              <a:gd name="connsiteY49" fmla="*/ 705678 h 3935896"/>
              <a:gd name="connsiteX50" fmla="*/ 2822713 w 2832652"/>
              <a:gd name="connsiteY50" fmla="*/ 1401417 h 3935896"/>
              <a:gd name="connsiteX51" fmla="*/ 2812774 w 2832652"/>
              <a:gd name="connsiteY51" fmla="*/ 1520687 h 3935896"/>
              <a:gd name="connsiteX52" fmla="*/ 2792896 w 2832652"/>
              <a:gd name="connsiteY52" fmla="*/ 1659835 h 3935896"/>
              <a:gd name="connsiteX53" fmla="*/ 2782956 w 2832652"/>
              <a:gd name="connsiteY53" fmla="*/ 1868557 h 3935896"/>
              <a:gd name="connsiteX54" fmla="*/ 2763078 w 2832652"/>
              <a:gd name="connsiteY54" fmla="*/ 2037522 h 3935896"/>
              <a:gd name="connsiteX55" fmla="*/ 2753139 w 2832652"/>
              <a:gd name="connsiteY55" fmla="*/ 2315817 h 3935896"/>
              <a:gd name="connsiteX56" fmla="*/ 2743200 w 2832652"/>
              <a:gd name="connsiteY56" fmla="*/ 2395331 h 3935896"/>
              <a:gd name="connsiteX57" fmla="*/ 2723322 w 2832652"/>
              <a:gd name="connsiteY57" fmla="*/ 2703444 h 3935896"/>
              <a:gd name="connsiteX58" fmla="*/ 2713383 w 2832652"/>
              <a:gd name="connsiteY58" fmla="*/ 2832652 h 3935896"/>
              <a:gd name="connsiteX59" fmla="*/ 2703443 w 2832652"/>
              <a:gd name="connsiteY59" fmla="*/ 2872409 h 3935896"/>
              <a:gd name="connsiteX60" fmla="*/ 2693504 w 2832652"/>
              <a:gd name="connsiteY60" fmla="*/ 2961861 h 3935896"/>
              <a:gd name="connsiteX61" fmla="*/ 2683565 w 2832652"/>
              <a:gd name="connsiteY61" fmla="*/ 3021496 h 3935896"/>
              <a:gd name="connsiteX62" fmla="*/ 2663687 w 2832652"/>
              <a:gd name="connsiteY62" fmla="*/ 3160644 h 3935896"/>
              <a:gd name="connsiteX63" fmla="*/ 2643809 w 2832652"/>
              <a:gd name="connsiteY63" fmla="*/ 3220278 h 3935896"/>
              <a:gd name="connsiteX64" fmla="*/ 2623930 w 2832652"/>
              <a:gd name="connsiteY64" fmla="*/ 3279913 h 3935896"/>
              <a:gd name="connsiteX65" fmla="*/ 2584174 w 2832652"/>
              <a:gd name="connsiteY65" fmla="*/ 3399183 h 3935896"/>
              <a:gd name="connsiteX66" fmla="*/ 2574235 w 2832652"/>
              <a:gd name="connsiteY66" fmla="*/ 3429000 h 3935896"/>
              <a:gd name="connsiteX67" fmla="*/ 2534478 w 2832652"/>
              <a:gd name="connsiteY67" fmla="*/ 3478696 h 3935896"/>
              <a:gd name="connsiteX68" fmla="*/ 2524539 w 2832652"/>
              <a:gd name="connsiteY68" fmla="*/ 3508513 h 3935896"/>
              <a:gd name="connsiteX69" fmla="*/ 2435087 w 2832652"/>
              <a:gd name="connsiteY69" fmla="*/ 3578087 h 3935896"/>
              <a:gd name="connsiteX70" fmla="*/ 2405270 w 2832652"/>
              <a:gd name="connsiteY70" fmla="*/ 3607904 h 3935896"/>
              <a:gd name="connsiteX71" fmla="*/ 2385391 w 2832652"/>
              <a:gd name="connsiteY71" fmla="*/ 3637722 h 3935896"/>
              <a:gd name="connsiteX72" fmla="*/ 2355574 w 2832652"/>
              <a:gd name="connsiteY72" fmla="*/ 3647661 h 3935896"/>
              <a:gd name="connsiteX73" fmla="*/ 2266122 w 2832652"/>
              <a:gd name="connsiteY73" fmla="*/ 3707296 h 3935896"/>
              <a:gd name="connsiteX74" fmla="*/ 2236304 w 2832652"/>
              <a:gd name="connsiteY74" fmla="*/ 3727174 h 3935896"/>
              <a:gd name="connsiteX75" fmla="*/ 2166730 w 2832652"/>
              <a:gd name="connsiteY75" fmla="*/ 3747052 h 3935896"/>
              <a:gd name="connsiteX76" fmla="*/ 2107096 w 2832652"/>
              <a:gd name="connsiteY76" fmla="*/ 3766931 h 3935896"/>
              <a:gd name="connsiteX77" fmla="*/ 2077278 w 2832652"/>
              <a:gd name="connsiteY77" fmla="*/ 3776870 h 3935896"/>
              <a:gd name="connsiteX78" fmla="*/ 2047461 w 2832652"/>
              <a:gd name="connsiteY78" fmla="*/ 3796748 h 3935896"/>
              <a:gd name="connsiteX79" fmla="*/ 1987826 w 2832652"/>
              <a:gd name="connsiteY79" fmla="*/ 3816626 h 3935896"/>
              <a:gd name="connsiteX80" fmla="*/ 1838739 w 2832652"/>
              <a:gd name="connsiteY80" fmla="*/ 3846444 h 3935896"/>
              <a:gd name="connsiteX81" fmla="*/ 1749287 w 2832652"/>
              <a:gd name="connsiteY81" fmla="*/ 3866322 h 3935896"/>
              <a:gd name="connsiteX82" fmla="*/ 1719470 w 2832652"/>
              <a:gd name="connsiteY82" fmla="*/ 3876261 h 3935896"/>
              <a:gd name="connsiteX83" fmla="*/ 1649896 w 2832652"/>
              <a:gd name="connsiteY83" fmla="*/ 3886200 h 3935896"/>
              <a:gd name="connsiteX84" fmla="*/ 1610139 w 2832652"/>
              <a:gd name="connsiteY84" fmla="*/ 3896139 h 3935896"/>
              <a:gd name="connsiteX85" fmla="*/ 1401417 w 2832652"/>
              <a:gd name="connsiteY85" fmla="*/ 3906078 h 3935896"/>
              <a:gd name="connsiteX86" fmla="*/ 1222513 w 2832652"/>
              <a:gd name="connsiteY86" fmla="*/ 3925957 h 3935896"/>
              <a:gd name="connsiteX87" fmla="*/ 1152939 w 2832652"/>
              <a:gd name="connsiteY87" fmla="*/ 3935896 h 3935896"/>
              <a:gd name="connsiteX88" fmla="*/ 278296 w 2832652"/>
              <a:gd name="connsiteY88" fmla="*/ 3925957 h 3935896"/>
              <a:gd name="connsiteX89" fmla="*/ 159026 w 2832652"/>
              <a:gd name="connsiteY89" fmla="*/ 3896139 h 3935896"/>
              <a:gd name="connsiteX90" fmla="*/ 129209 w 2832652"/>
              <a:gd name="connsiteY90" fmla="*/ 3886200 h 3935896"/>
              <a:gd name="connsiteX91" fmla="*/ 49696 w 2832652"/>
              <a:gd name="connsiteY91" fmla="*/ 3806687 h 3935896"/>
              <a:gd name="connsiteX92" fmla="*/ 29817 w 2832652"/>
              <a:gd name="connsiteY92" fmla="*/ 3786809 h 3935896"/>
              <a:gd name="connsiteX93" fmla="*/ 9939 w 2832652"/>
              <a:gd name="connsiteY93" fmla="*/ 3727174 h 3935896"/>
              <a:gd name="connsiteX94" fmla="*/ 0 w 2832652"/>
              <a:gd name="connsiteY94" fmla="*/ 3697357 h 3935896"/>
              <a:gd name="connsiteX95" fmla="*/ 9939 w 2832652"/>
              <a:gd name="connsiteY95" fmla="*/ 3558209 h 3935896"/>
              <a:gd name="connsiteX96" fmla="*/ 19878 w 2832652"/>
              <a:gd name="connsiteY96" fmla="*/ 3528391 h 3935896"/>
              <a:gd name="connsiteX97" fmla="*/ 79513 w 2832652"/>
              <a:gd name="connsiteY97" fmla="*/ 3508513 h 3935896"/>
              <a:gd name="connsiteX98" fmla="*/ 109330 w 2832652"/>
              <a:gd name="connsiteY98" fmla="*/ 3488635 h 3935896"/>
              <a:gd name="connsiteX99" fmla="*/ 218661 w 2832652"/>
              <a:gd name="connsiteY99" fmla="*/ 3468757 h 3935896"/>
              <a:gd name="connsiteX100" fmla="*/ 228600 w 2832652"/>
              <a:gd name="connsiteY100" fmla="*/ 3458817 h 393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2652" h="3935896">
                <a:moveTo>
                  <a:pt x="228600" y="3458817"/>
                </a:moveTo>
                <a:lnTo>
                  <a:pt x="228600" y="3458817"/>
                </a:lnTo>
                <a:lnTo>
                  <a:pt x="834887" y="3478696"/>
                </a:lnTo>
                <a:cubicBezTo>
                  <a:pt x="868125" y="3480651"/>
                  <a:pt x="901148" y="3485322"/>
                  <a:pt x="934278" y="3488635"/>
                </a:cubicBezTo>
                <a:cubicBezTo>
                  <a:pt x="947530" y="3491948"/>
                  <a:pt x="960382" y="3499014"/>
                  <a:pt x="974035" y="3498574"/>
                </a:cubicBezTo>
                <a:cubicBezTo>
                  <a:pt x="1063685" y="3495682"/>
                  <a:pt x="1242391" y="3478696"/>
                  <a:pt x="1242391" y="3478696"/>
                </a:cubicBezTo>
                <a:cubicBezTo>
                  <a:pt x="1366679" y="3447625"/>
                  <a:pt x="1212153" y="3487336"/>
                  <a:pt x="1311965" y="3458817"/>
                </a:cubicBezTo>
                <a:cubicBezTo>
                  <a:pt x="1326828" y="3454570"/>
                  <a:pt x="1365650" y="3446883"/>
                  <a:pt x="1381539" y="3438939"/>
                </a:cubicBezTo>
                <a:cubicBezTo>
                  <a:pt x="1458605" y="3400406"/>
                  <a:pt x="1366228" y="3434103"/>
                  <a:pt x="1441174" y="3409122"/>
                </a:cubicBezTo>
                <a:cubicBezTo>
                  <a:pt x="1451113" y="3402496"/>
                  <a:pt x="1460307" y="3394586"/>
                  <a:pt x="1470991" y="3389244"/>
                </a:cubicBezTo>
                <a:cubicBezTo>
                  <a:pt x="1480362" y="3384558"/>
                  <a:pt x="1492092" y="3385116"/>
                  <a:pt x="1500809" y="3379304"/>
                </a:cubicBezTo>
                <a:cubicBezTo>
                  <a:pt x="1512504" y="3371507"/>
                  <a:pt x="1520687" y="3359426"/>
                  <a:pt x="1530626" y="3349487"/>
                </a:cubicBezTo>
                <a:cubicBezTo>
                  <a:pt x="1555605" y="3274549"/>
                  <a:pt x="1521912" y="3366913"/>
                  <a:pt x="1560443" y="3289852"/>
                </a:cubicBezTo>
                <a:cubicBezTo>
                  <a:pt x="1570633" y="3269472"/>
                  <a:pt x="1576540" y="3229249"/>
                  <a:pt x="1580322" y="3210339"/>
                </a:cubicBezTo>
                <a:cubicBezTo>
                  <a:pt x="1577009" y="3137452"/>
                  <a:pt x="1574120" y="3064544"/>
                  <a:pt x="1570383" y="2991678"/>
                </a:cubicBezTo>
                <a:cubicBezTo>
                  <a:pt x="1567493" y="2935333"/>
                  <a:pt x="1560443" y="2879132"/>
                  <a:pt x="1560443" y="2822713"/>
                </a:cubicBezTo>
                <a:cubicBezTo>
                  <a:pt x="1560443" y="2444544"/>
                  <a:pt x="1568433" y="2271035"/>
                  <a:pt x="1580322" y="1938131"/>
                </a:cubicBezTo>
                <a:cubicBezTo>
                  <a:pt x="1577009" y="1855305"/>
                  <a:pt x="1576086" y="1772348"/>
                  <a:pt x="1570383" y="1689652"/>
                </a:cubicBezTo>
                <a:cubicBezTo>
                  <a:pt x="1568971" y="1669181"/>
                  <a:pt x="1556272" y="1640268"/>
                  <a:pt x="1550504" y="1620078"/>
                </a:cubicBezTo>
                <a:cubicBezTo>
                  <a:pt x="1546751" y="1606944"/>
                  <a:pt x="1544490" y="1593406"/>
                  <a:pt x="1540565" y="1580322"/>
                </a:cubicBezTo>
                <a:cubicBezTo>
                  <a:pt x="1534544" y="1560252"/>
                  <a:pt x="1527313" y="1540565"/>
                  <a:pt x="1520687" y="1520687"/>
                </a:cubicBezTo>
                <a:cubicBezTo>
                  <a:pt x="1517374" y="1510748"/>
                  <a:pt x="1512803" y="1501143"/>
                  <a:pt x="1510748" y="1490870"/>
                </a:cubicBezTo>
                <a:lnTo>
                  <a:pt x="1500809" y="1441174"/>
                </a:lnTo>
                <a:cubicBezTo>
                  <a:pt x="1504122" y="1255644"/>
                  <a:pt x="1504952" y="1070052"/>
                  <a:pt x="1510748" y="884583"/>
                </a:cubicBezTo>
                <a:cubicBezTo>
                  <a:pt x="1513182" y="806697"/>
                  <a:pt x="1509890" y="821266"/>
                  <a:pt x="1540565" y="775252"/>
                </a:cubicBezTo>
                <a:cubicBezTo>
                  <a:pt x="1543878" y="755374"/>
                  <a:pt x="1548004" y="735614"/>
                  <a:pt x="1550504" y="715617"/>
                </a:cubicBezTo>
                <a:cubicBezTo>
                  <a:pt x="1554634" y="682579"/>
                  <a:pt x="1555734" y="649187"/>
                  <a:pt x="1560443" y="616226"/>
                </a:cubicBezTo>
                <a:cubicBezTo>
                  <a:pt x="1563562" y="594394"/>
                  <a:pt x="1573244" y="567886"/>
                  <a:pt x="1580322" y="546652"/>
                </a:cubicBezTo>
                <a:cubicBezTo>
                  <a:pt x="1583635" y="443948"/>
                  <a:pt x="1581957" y="340961"/>
                  <a:pt x="1590261" y="238539"/>
                </a:cubicBezTo>
                <a:cubicBezTo>
                  <a:pt x="1591954" y="217654"/>
                  <a:pt x="1603513" y="198782"/>
                  <a:pt x="1610139" y="178904"/>
                </a:cubicBezTo>
                <a:cubicBezTo>
                  <a:pt x="1613452" y="168965"/>
                  <a:pt x="1614267" y="157804"/>
                  <a:pt x="1620078" y="149087"/>
                </a:cubicBezTo>
                <a:cubicBezTo>
                  <a:pt x="1641092" y="117566"/>
                  <a:pt x="1654767" y="92830"/>
                  <a:pt x="1689652" y="69574"/>
                </a:cubicBezTo>
                <a:cubicBezTo>
                  <a:pt x="1699591" y="62948"/>
                  <a:pt x="1710142" y="57158"/>
                  <a:pt x="1719470" y="49696"/>
                </a:cubicBezTo>
                <a:cubicBezTo>
                  <a:pt x="1726787" y="43842"/>
                  <a:pt x="1731313" y="34638"/>
                  <a:pt x="1739348" y="29817"/>
                </a:cubicBezTo>
                <a:cubicBezTo>
                  <a:pt x="1748332" y="24427"/>
                  <a:pt x="1759535" y="24005"/>
                  <a:pt x="1769165" y="19878"/>
                </a:cubicBezTo>
                <a:cubicBezTo>
                  <a:pt x="1782784" y="14042"/>
                  <a:pt x="1795670" y="6626"/>
                  <a:pt x="1808922" y="0"/>
                </a:cubicBezTo>
                <a:lnTo>
                  <a:pt x="2425148" y="9939"/>
                </a:lnTo>
                <a:cubicBezTo>
                  <a:pt x="2481677" y="11577"/>
                  <a:pt x="2502718" y="22544"/>
                  <a:pt x="2554356" y="39757"/>
                </a:cubicBezTo>
                <a:lnTo>
                  <a:pt x="2584174" y="49696"/>
                </a:lnTo>
                <a:cubicBezTo>
                  <a:pt x="2641278" y="106799"/>
                  <a:pt x="2611646" y="91982"/>
                  <a:pt x="2663687" y="109331"/>
                </a:cubicBezTo>
                <a:cubicBezTo>
                  <a:pt x="2670313" y="119270"/>
                  <a:pt x="2678223" y="128464"/>
                  <a:pt x="2683565" y="139148"/>
                </a:cubicBezTo>
                <a:cubicBezTo>
                  <a:pt x="2688250" y="148519"/>
                  <a:pt x="2688114" y="159981"/>
                  <a:pt x="2693504" y="168965"/>
                </a:cubicBezTo>
                <a:cubicBezTo>
                  <a:pt x="2698325" y="177001"/>
                  <a:pt x="2706757" y="182218"/>
                  <a:pt x="2713383" y="188844"/>
                </a:cubicBezTo>
                <a:lnTo>
                  <a:pt x="2743200" y="278296"/>
                </a:lnTo>
                <a:cubicBezTo>
                  <a:pt x="2746513" y="288235"/>
                  <a:pt x="2750598" y="297949"/>
                  <a:pt x="2753139" y="308113"/>
                </a:cubicBezTo>
                <a:cubicBezTo>
                  <a:pt x="2759765" y="334617"/>
                  <a:pt x="2764378" y="361708"/>
                  <a:pt x="2773017" y="387626"/>
                </a:cubicBezTo>
                <a:cubicBezTo>
                  <a:pt x="2785146" y="424015"/>
                  <a:pt x="2797231" y="457731"/>
                  <a:pt x="2802835" y="496957"/>
                </a:cubicBezTo>
                <a:cubicBezTo>
                  <a:pt x="2806148" y="520148"/>
                  <a:pt x="2809678" y="543310"/>
                  <a:pt x="2812774" y="566531"/>
                </a:cubicBezTo>
                <a:cubicBezTo>
                  <a:pt x="2816304" y="593007"/>
                  <a:pt x="2818936" y="619602"/>
                  <a:pt x="2822713" y="646044"/>
                </a:cubicBezTo>
                <a:cubicBezTo>
                  <a:pt x="2825563" y="665994"/>
                  <a:pt x="2829339" y="685800"/>
                  <a:pt x="2832652" y="705678"/>
                </a:cubicBezTo>
                <a:cubicBezTo>
                  <a:pt x="2829339" y="937591"/>
                  <a:pt x="2828368" y="1169549"/>
                  <a:pt x="2822713" y="1401417"/>
                </a:cubicBezTo>
                <a:cubicBezTo>
                  <a:pt x="2821740" y="1441300"/>
                  <a:pt x="2817347" y="1481055"/>
                  <a:pt x="2812774" y="1520687"/>
                </a:cubicBezTo>
                <a:cubicBezTo>
                  <a:pt x="2807404" y="1567232"/>
                  <a:pt x="2792896" y="1659835"/>
                  <a:pt x="2792896" y="1659835"/>
                </a:cubicBezTo>
                <a:cubicBezTo>
                  <a:pt x="2789583" y="1729409"/>
                  <a:pt x="2787441" y="1799049"/>
                  <a:pt x="2782956" y="1868557"/>
                </a:cubicBezTo>
                <a:cubicBezTo>
                  <a:pt x="2778625" y="1935684"/>
                  <a:pt x="2772140" y="1974089"/>
                  <a:pt x="2763078" y="2037522"/>
                </a:cubicBezTo>
                <a:cubicBezTo>
                  <a:pt x="2759765" y="2130287"/>
                  <a:pt x="2758288" y="2223136"/>
                  <a:pt x="2753139" y="2315817"/>
                </a:cubicBezTo>
                <a:cubicBezTo>
                  <a:pt x="2751657" y="2342487"/>
                  <a:pt x="2744768" y="2368666"/>
                  <a:pt x="2743200" y="2395331"/>
                </a:cubicBezTo>
                <a:cubicBezTo>
                  <a:pt x="2724671" y="2710335"/>
                  <a:pt x="2751723" y="2561438"/>
                  <a:pt x="2723322" y="2703444"/>
                </a:cubicBezTo>
                <a:cubicBezTo>
                  <a:pt x="2720009" y="2746513"/>
                  <a:pt x="2718430" y="2789751"/>
                  <a:pt x="2713383" y="2832652"/>
                </a:cubicBezTo>
                <a:cubicBezTo>
                  <a:pt x="2711787" y="2846219"/>
                  <a:pt x="2705520" y="2858908"/>
                  <a:pt x="2703443" y="2872409"/>
                </a:cubicBezTo>
                <a:cubicBezTo>
                  <a:pt x="2698881" y="2902061"/>
                  <a:pt x="2697469" y="2932123"/>
                  <a:pt x="2693504" y="2961861"/>
                </a:cubicBezTo>
                <a:cubicBezTo>
                  <a:pt x="2690841" y="2981837"/>
                  <a:pt x="2686228" y="3001520"/>
                  <a:pt x="2683565" y="3021496"/>
                </a:cubicBezTo>
                <a:cubicBezTo>
                  <a:pt x="2676915" y="3071369"/>
                  <a:pt x="2676607" y="3113271"/>
                  <a:pt x="2663687" y="3160644"/>
                </a:cubicBezTo>
                <a:cubicBezTo>
                  <a:pt x="2658174" y="3180859"/>
                  <a:pt x="2650435" y="3200400"/>
                  <a:pt x="2643809" y="3220278"/>
                </a:cubicBezTo>
                <a:lnTo>
                  <a:pt x="2623930" y="3279913"/>
                </a:lnTo>
                <a:lnTo>
                  <a:pt x="2584174" y="3399183"/>
                </a:lnTo>
                <a:cubicBezTo>
                  <a:pt x="2580861" y="3409122"/>
                  <a:pt x="2581643" y="3421592"/>
                  <a:pt x="2574235" y="3429000"/>
                </a:cubicBezTo>
                <a:cubicBezTo>
                  <a:pt x="2555743" y="3447491"/>
                  <a:pt x="2547017" y="3453617"/>
                  <a:pt x="2534478" y="3478696"/>
                </a:cubicBezTo>
                <a:cubicBezTo>
                  <a:pt x="2529793" y="3488067"/>
                  <a:pt x="2530825" y="3500132"/>
                  <a:pt x="2524539" y="3508513"/>
                </a:cubicBezTo>
                <a:cubicBezTo>
                  <a:pt x="2463538" y="3589847"/>
                  <a:pt x="2496320" y="3534349"/>
                  <a:pt x="2435087" y="3578087"/>
                </a:cubicBezTo>
                <a:cubicBezTo>
                  <a:pt x="2423649" y="3586257"/>
                  <a:pt x="2414268" y="3597106"/>
                  <a:pt x="2405270" y="3607904"/>
                </a:cubicBezTo>
                <a:cubicBezTo>
                  <a:pt x="2397623" y="3617081"/>
                  <a:pt x="2394719" y="3630260"/>
                  <a:pt x="2385391" y="3637722"/>
                </a:cubicBezTo>
                <a:cubicBezTo>
                  <a:pt x="2377210" y="3644267"/>
                  <a:pt x="2364732" y="3642573"/>
                  <a:pt x="2355574" y="3647661"/>
                </a:cubicBezTo>
                <a:cubicBezTo>
                  <a:pt x="2355539" y="3647681"/>
                  <a:pt x="2281047" y="3697346"/>
                  <a:pt x="2266122" y="3707296"/>
                </a:cubicBezTo>
                <a:cubicBezTo>
                  <a:pt x="2256183" y="3713922"/>
                  <a:pt x="2247636" y="3723397"/>
                  <a:pt x="2236304" y="3727174"/>
                </a:cubicBezTo>
                <a:cubicBezTo>
                  <a:pt x="2136070" y="3760585"/>
                  <a:pt x="2291568" y="3709600"/>
                  <a:pt x="2166730" y="3747052"/>
                </a:cubicBezTo>
                <a:cubicBezTo>
                  <a:pt x="2146660" y="3753073"/>
                  <a:pt x="2126974" y="3760305"/>
                  <a:pt x="2107096" y="3766931"/>
                </a:cubicBezTo>
                <a:lnTo>
                  <a:pt x="2077278" y="3776870"/>
                </a:lnTo>
                <a:cubicBezTo>
                  <a:pt x="2067339" y="3783496"/>
                  <a:pt x="2058377" y="3791897"/>
                  <a:pt x="2047461" y="3796748"/>
                </a:cubicBezTo>
                <a:cubicBezTo>
                  <a:pt x="2028313" y="3805258"/>
                  <a:pt x="2008154" y="3811544"/>
                  <a:pt x="1987826" y="3816626"/>
                </a:cubicBezTo>
                <a:cubicBezTo>
                  <a:pt x="1885586" y="3842186"/>
                  <a:pt x="1935358" y="3832640"/>
                  <a:pt x="1838739" y="3846444"/>
                </a:cubicBezTo>
                <a:cubicBezTo>
                  <a:pt x="1771617" y="3868818"/>
                  <a:pt x="1854240" y="3842999"/>
                  <a:pt x="1749287" y="3866322"/>
                </a:cubicBezTo>
                <a:cubicBezTo>
                  <a:pt x="1739060" y="3868595"/>
                  <a:pt x="1729743" y="3874206"/>
                  <a:pt x="1719470" y="3876261"/>
                </a:cubicBezTo>
                <a:cubicBezTo>
                  <a:pt x="1696498" y="3880855"/>
                  <a:pt x="1672945" y="3882009"/>
                  <a:pt x="1649896" y="3886200"/>
                </a:cubicBezTo>
                <a:cubicBezTo>
                  <a:pt x="1636456" y="3888644"/>
                  <a:pt x="1623756" y="3895050"/>
                  <a:pt x="1610139" y="3896139"/>
                </a:cubicBezTo>
                <a:cubicBezTo>
                  <a:pt x="1540708" y="3901693"/>
                  <a:pt x="1470991" y="3902765"/>
                  <a:pt x="1401417" y="3906078"/>
                </a:cubicBezTo>
                <a:cubicBezTo>
                  <a:pt x="1296184" y="3927125"/>
                  <a:pt x="1402266" y="3907981"/>
                  <a:pt x="1222513" y="3925957"/>
                </a:cubicBezTo>
                <a:cubicBezTo>
                  <a:pt x="1199202" y="3928288"/>
                  <a:pt x="1176130" y="3932583"/>
                  <a:pt x="1152939" y="3935896"/>
                </a:cubicBezTo>
                <a:lnTo>
                  <a:pt x="278296" y="3925957"/>
                </a:lnTo>
                <a:cubicBezTo>
                  <a:pt x="235411" y="3925045"/>
                  <a:pt x="198874" y="3909421"/>
                  <a:pt x="159026" y="3896139"/>
                </a:cubicBezTo>
                <a:lnTo>
                  <a:pt x="129209" y="3886200"/>
                </a:lnTo>
                <a:lnTo>
                  <a:pt x="49696" y="3806687"/>
                </a:lnTo>
                <a:lnTo>
                  <a:pt x="29817" y="3786809"/>
                </a:lnTo>
                <a:lnTo>
                  <a:pt x="9939" y="3727174"/>
                </a:lnTo>
                <a:lnTo>
                  <a:pt x="0" y="3697357"/>
                </a:lnTo>
                <a:cubicBezTo>
                  <a:pt x="3313" y="3650974"/>
                  <a:pt x="4506" y="3604391"/>
                  <a:pt x="9939" y="3558209"/>
                </a:cubicBezTo>
                <a:cubicBezTo>
                  <a:pt x="11163" y="3547804"/>
                  <a:pt x="11353" y="3534481"/>
                  <a:pt x="19878" y="3528391"/>
                </a:cubicBezTo>
                <a:cubicBezTo>
                  <a:pt x="36929" y="3516212"/>
                  <a:pt x="62079" y="3520136"/>
                  <a:pt x="79513" y="3508513"/>
                </a:cubicBezTo>
                <a:cubicBezTo>
                  <a:pt x="89452" y="3501887"/>
                  <a:pt x="98646" y="3493977"/>
                  <a:pt x="109330" y="3488635"/>
                </a:cubicBezTo>
                <a:cubicBezTo>
                  <a:pt x="139972" y="3473314"/>
                  <a:pt x="191253" y="3472183"/>
                  <a:pt x="218661" y="3468757"/>
                </a:cubicBezTo>
                <a:cubicBezTo>
                  <a:pt x="251621" y="3457769"/>
                  <a:pt x="238001" y="3458817"/>
                  <a:pt x="228600" y="3458817"/>
                </a:cubicBezTo>
                <a:close/>
              </a:path>
            </a:pathLst>
          </a:cu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cxnSp>
        <p:nvCxnSpPr>
          <p:cNvPr id="49" name="직선 화살표 연결선 48"/>
          <p:cNvCxnSpPr/>
          <p:nvPr/>
        </p:nvCxnSpPr>
        <p:spPr bwMode="auto">
          <a:xfrm flipH="1">
            <a:off x="8924697" y="2306066"/>
            <a:ext cx="306085" cy="335777"/>
          </a:xfrm>
          <a:prstGeom prst="straightConnector1">
            <a:avLst/>
          </a:prstGeom>
          <a:noFill/>
          <a:ln w="19050" cap="flat" cmpd="sng" algn="ctr">
            <a:solidFill>
              <a:srgbClr val="FF0000"/>
            </a:solidFill>
            <a:prstDash val="solid"/>
            <a:round/>
            <a:headEnd type="none" w="med" len="med"/>
            <a:tailEnd type="arrow"/>
          </a:ln>
          <a:effectLst/>
        </p:spPr>
      </p:cxnSp>
      <p:sp>
        <p:nvSpPr>
          <p:cNvPr id="50" name="TextBox 49"/>
          <p:cNvSpPr txBox="1"/>
          <p:nvPr/>
        </p:nvSpPr>
        <p:spPr>
          <a:xfrm>
            <a:off x="9223479" y="2006882"/>
            <a:ext cx="675324" cy="307777"/>
          </a:xfrm>
          <a:prstGeom prst="rect">
            <a:avLst/>
          </a:prstGeom>
          <a:noFill/>
        </p:spPr>
        <p:txBody>
          <a:bodyPr wrap="squar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I/O</a:t>
            </a:r>
            <a:endParaRPr lang="ko-KR" altLang="en-US" sz="1400" b="1">
              <a:solidFill>
                <a:srgbClr val="0070C0"/>
              </a:solidFill>
              <a:latin typeface="맑은 고딕" panose="020B0503020000020004" pitchFamily="50" charset="-127"/>
              <a:ea typeface="맑은 고딕" panose="020B0503020000020004" pitchFamily="50" charset="-127"/>
            </a:endParaRPr>
          </a:p>
        </p:txBody>
      </p:sp>
      <p:cxnSp>
        <p:nvCxnSpPr>
          <p:cNvPr id="53" name="직선 화살표 연결선 52"/>
          <p:cNvCxnSpPr/>
          <p:nvPr/>
        </p:nvCxnSpPr>
        <p:spPr bwMode="auto">
          <a:xfrm flipH="1">
            <a:off x="7379678" y="1838476"/>
            <a:ext cx="732547" cy="626932"/>
          </a:xfrm>
          <a:prstGeom prst="straightConnector1">
            <a:avLst/>
          </a:prstGeom>
          <a:noFill/>
          <a:ln w="19050" cap="flat" cmpd="sng" algn="ctr">
            <a:solidFill>
              <a:srgbClr val="FF0000"/>
            </a:solidFill>
            <a:prstDash val="solid"/>
            <a:round/>
            <a:headEnd type="none" w="med" len="med"/>
            <a:tailEnd type="arrow"/>
          </a:ln>
          <a:effectLst/>
        </p:spPr>
      </p:cxnSp>
      <p:sp>
        <p:nvSpPr>
          <p:cNvPr id="54" name="TextBox 53"/>
          <p:cNvSpPr txBox="1"/>
          <p:nvPr/>
        </p:nvSpPr>
        <p:spPr>
          <a:xfrm>
            <a:off x="7923089" y="1539293"/>
            <a:ext cx="1053231" cy="307777"/>
          </a:xfrm>
          <a:prstGeom prst="rect">
            <a:avLst/>
          </a:prstGeom>
          <a:noFill/>
        </p:spPr>
        <p:txBody>
          <a:bodyPr wrap="squar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Registers</a:t>
            </a:r>
            <a:endParaRPr lang="ko-KR" altLang="en-US" sz="1400" b="1">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52961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TIFR</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Timer </a:t>
            </a:r>
            <a:r>
              <a:rPr lang="en-US" altLang="ko-KR" dirty="0"/>
              <a:t>I</a:t>
            </a:r>
            <a:r>
              <a:rPr lang="en-US" altLang="ko-KR" dirty="0" smtClean="0"/>
              <a:t>nterrupt Flag Register</a:t>
            </a:r>
          </a:p>
          <a:p>
            <a:pPr lvl="1"/>
            <a:r>
              <a:rPr lang="en-US" altLang="ko-KR" dirty="0" smtClean="0"/>
              <a:t>Store interrupt flags(TOV, OCF, ICF) of timer.</a:t>
            </a:r>
          </a:p>
          <a:p>
            <a:pPr lvl="2"/>
            <a:r>
              <a:rPr lang="en-US" altLang="ko-KR" dirty="0" smtClean="0"/>
              <a:t>Cleared if ‘1’ is written.</a:t>
            </a:r>
          </a:p>
          <a:p>
            <a:pPr lvl="2"/>
            <a:r>
              <a:rPr lang="en-US" altLang="ko-KR" dirty="0" smtClean="0"/>
              <a:t>Automatically cleared when ISR is entered.</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100</a:t>
            </a:fld>
            <a:endParaRPr lang="en-US" altLang="ko-KR"/>
          </a:p>
        </p:txBody>
      </p:sp>
      <p:sp>
        <p:nvSpPr>
          <p:cNvPr id="10" name="TextBox 9"/>
          <p:cNvSpPr txBox="1"/>
          <p:nvPr/>
        </p:nvSpPr>
        <p:spPr>
          <a:xfrm>
            <a:off x="1984560" y="3891219"/>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
        <p:nvSpPr>
          <p:cNvPr id="16" name="TextBox 15"/>
          <p:cNvSpPr txBox="1"/>
          <p:nvPr/>
        </p:nvSpPr>
        <p:spPr>
          <a:xfrm>
            <a:off x="1982384" y="2470079"/>
            <a:ext cx="992195"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Timer-0,2</a:t>
            </a:r>
            <a:endParaRPr lang="ko-KR" altLang="en-US" sz="1400" b="1">
              <a:solidFill>
                <a:srgbClr val="FF0000"/>
              </a:solidFill>
              <a:latin typeface="맑은 고딕" panose="020B0503020000020004" pitchFamily="50" charset="-127"/>
              <a:ea typeface="맑은 고딕" panose="020B0503020000020004" pitchFamily="50" charset="-127"/>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886" y="2769262"/>
            <a:ext cx="8556848" cy="82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560" y="4190403"/>
            <a:ext cx="8544351" cy="835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1464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OCR</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OCR (output compare register)</a:t>
            </a:r>
          </a:p>
          <a:p>
            <a:pPr lvl="1"/>
            <a:r>
              <a:rPr lang="en-US" altLang="ko-KR" dirty="0" smtClean="0"/>
              <a:t>Store target value for comparing with timer.</a:t>
            </a:r>
          </a:p>
          <a:p>
            <a:pPr lvl="1"/>
            <a:r>
              <a:rPr lang="en-US" altLang="ko-KR" dirty="0" smtClean="0"/>
              <a:t>Timer-0,2 : </a:t>
            </a:r>
            <a:r>
              <a:rPr lang="en-US" altLang="ko-KR" dirty="0" err="1" smtClean="0"/>
              <a:t>OCRnA</a:t>
            </a:r>
            <a:r>
              <a:rPr lang="en-US" altLang="ko-KR" dirty="0" smtClean="0"/>
              <a:t>, </a:t>
            </a:r>
            <a:r>
              <a:rPr lang="en-US" altLang="ko-KR" dirty="0" err="1" smtClean="0"/>
              <a:t>OCRnB</a:t>
            </a:r>
            <a:r>
              <a:rPr lang="en-US" altLang="ko-KR" dirty="0" smtClean="0"/>
              <a:t>, n=0,2</a:t>
            </a:r>
          </a:p>
          <a:p>
            <a:pPr lvl="1"/>
            <a:r>
              <a:rPr lang="en-US" altLang="ko-KR" dirty="0" smtClean="0"/>
              <a:t>Timer-1 : </a:t>
            </a:r>
            <a:r>
              <a:rPr lang="en-US" altLang="ko-KR" dirty="0" err="1" smtClean="0"/>
              <a:t>OCRnA</a:t>
            </a:r>
            <a:r>
              <a:rPr lang="en-US" altLang="ko-KR" dirty="0" smtClean="0"/>
              <a:t>, </a:t>
            </a:r>
            <a:r>
              <a:rPr lang="en-US" altLang="ko-KR" dirty="0" err="1" smtClean="0"/>
              <a:t>OCRnB</a:t>
            </a:r>
            <a:r>
              <a:rPr lang="en-US" altLang="ko-KR" dirty="0" smtClean="0"/>
              <a:t>, </a:t>
            </a:r>
            <a:r>
              <a:rPr lang="en-US" altLang="ko-KR" dirty="0" err="1" smtClean="0"/>
              <a:t>OCRnC</a:t>
            </a:r>
            <a:r>
              <a:rPr lang="en-US" altLang="ko-KR" dirty="0" smtClean="0"/>
              <a:t>, n=1,3,4,5</a:t>
            </a:r>
          </a:p>
          <a:p>
            <a:pPr lvl="2"/>
            <a:r>
              <a:rPr lang="en-US" altLang="ko-KR" dirty="0" err="1" smtClean="0"/>
              <a:t>OCRnxH</a:t>
            </a:r>
            <a:r>
              <a:rPr lang="en-US" altLang="ko-KR" dirty="0" smtClean="0"/>
              <a:t> + </a:t>
            </a:r>
            <a:r>
              <a:rPr lang="en-US" altLang="ko-KR" dirty="0" err="1" smtClean="0"/>
              <a:t>OCRnxL</a:t>
            </a:r>
            <a:r>
              <a:rPr lang="en-US" altLang="ko-KR" dirty="0" smtClean="0"/>
              <a:t> are connected to make 16-bit, x=A,B</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101</a:t>
            </a:fld>
            <a:endParaRPr lang="en-US" altLang="ko-K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854" y="3073639"/>
            <a:ext cx="3602739" cy="308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718" y="3073639"/>
            <a:ext cx="4122099" cy="3284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60609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ICR</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ICR (input capture register)</a:t>
            </a:r>
          </a:p>
          <a:p>
            <a:pPr lvl="1"/>
            <a:r>
              <a:rPr lang="en-US" altLang="ko-KR" dirty="0" smtClean="0"/>
              <a:t>Store the captured value of timer</a:t>
            </a:r>
          </a:p>
          <a:p>
            <a:pPr lvl="2"/>
            <a:r>
              <a:rPr lang="en-US" altLang="ko-KR" dirty="0" err="1" smtClean="0"/>
              <a:t>ICRnH</a:t>
            </a:r>
            <a:r>
              <a:rPr lang="en-US" altLang="ko-KR" dirty="0" smtClean="0"/>
              <a:t> + </a:t>
            </a:r>
            <a:r>
              <a:rPr lang="en-US" altLang="ko-KR" dirty="0" err="1" smtClean="0"/>
              <a:t>ICRnL</a:t>
            </a:r>
            <a:r>
              <a:rPr lang="en-US" altLang="ko-KR" dirty="0" smtClean="0"/>
              <a:t> are connected to make 16-bit register.</a:t>
            </a:r>
          </a:p>
          <a:p>
            <a:pPr lvl="2"/>
            <a:r>
              <a:rPr lang="en-US" altLang="ko-KR" dirty="0" smtClean="0"/>
              <a:t>Only for Timer-1.</a:t>
            </a:r>
          </a:p>
          <a:p>
            <a:pPr lvl="1"/>
            <a:r>
              <a:rPr lang="en-US" altLang="ko-KR" dirty="0" smtClean="0"/>
              <a:t>How to trigger the capture.</a:t>
            </a:r>
          </a:p>
          <a:p>
            <a:pPr lvl="2"/>
            <a:r>
              <a:rPr lang="en-US" altLang="ko-KR" dirty="0" smtClean="0"/>
              <a:t>Triggered by </a:t>
            </a:r>
            <a:r>
              <a:rPr lang="en-US" altLang="ko-KR" dirty="0" err="1" smtClean="0"/>
              <a:t>ICPx</a:t>
            </a:r>
            <a:r>
              <a:rPr lang="en-US" altLang="ko-KR" dirty="0" smtClean="0"/>
              <a:t> pin.</a:t>
            </a:r>
          </a:p>
          <a:p>
            <a:pPr lvl="2"/>
            <a:r>
              <a:rPr lang="en-US" altLang="ko-KR" dirty="0" smtClean="0"/>
              <a:t>Triggered by the output of analog comparator.</a:t>
            </a:r>
          </a:p>
          <a:p>
            <a:pPr lvl="2"/>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102</a:t>
            </a:fld>
            <a:endParaRPr lang="en-US" altLang="ko-K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062" y="3284984"/>
            <a:ext cx="5193581" cy="335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80510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ASSR</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ASSR (asynchronous status register)</a:t>
            </a:r>
          </a:p>
          <a:p>
            <a:pPr lvl="1"/>
            <a:r>
              <a:rPr lang="en-US" altLang="ko-KR" dirty="0" smtClean="0"/>
              <a:t>Only for Timer-2 when external clock is used.</a:t>
            </a:r>
          </a:p>
          <a:p>
            <a:r>
              <a:rPr lang="en-US" altLang="ko-KR" dirty="0" smtClean="0"/>
              <a:t>EXCLK : enable the external clock.</a:t>
            </a:r>
          </a:p>
          <a:p>
            <a:pPr lvl="1"/>
            <a:r>
              <a:rPr lang="en-US" altLang="ko-KR" dirty="0" smtClean="0"/>
              <a:t>If EXCLK=1 : use TOSC1 pin as clock source.</a:t>
            </a:r>
          </a:p>
          <a:p>
            <a:r>
              <a:rPr lang="en-US" altLang="ko-KR" dirty="0" smtClean="0"/>
              <a:t>AS2 (asynchronous timer) </a:t>
            </a:r>
          </a:p>
          <a:p>
            <a:pPr lvl="1"/>
            <a:r>
              <a:rPr lang="en-US" altLang="ko-KR" dirty="0" smtClean="0"/>
              <a:t>AS2=0 : use internal clock..</a:t>
            </a:r>
          </a:p>
          <a:p>
            <a:pPr lvl="1"/>
            <a:r>
              <a:rPr lang="en-US" altLang="ko-KR" dirty="0" smtClean="0"/>
              <a:t>AS2=1 : generate timer clock by connecting TOSC1,2 pin &amp; external crystal.</a:t>
            </a:r>
          </a:p>
          <a:p>
            <a:pPr lvl="2"/>
            <a:r>
              <a:rPr lang="en-US" altLang="ko-KR" dirty="0" smtClean="0"/>
              <a:t>When RTC is clocked by external 32.768KHz crystal. </a:t>
            </a:r>
          </a:p>
          <a:p>
            <a:r>
              <a:rPr lang="en-US" altLang="ko-KR" dirty="0" smtClean="0"/>
              <a:t>TCN2UB (timer counter 2 update busy)</a:t>
            </a:r>
          </a:p>
          <a:p>
            <a:pPr lvl="1"/>
            <a:r>
              <a:rPr lang="en-US" altLang="ko-KR" dirty="0" smtClean="0"/>
              <a:t>1 if TCNT2 is used in </a:t>
            </a:r>
            <a:r>
              <a:rPr lang="en-US" altLang="ko-KR" dirty="0" err="1" smtClean="0"/>
              <a:t>async</a:t>
            </a:r>
            <a:r>
              <a:rPr lang="en-US" altLang="ko-KR" dirty="0" smtClean="0"/>
              <a:t>. mode.</a:t>
            </a:r>
          </a:p>
          <a:p>
            <a:r>
              <a:rPr lang="en-US" altLang="ko-KR" dirty="0" smtClean="0"/>
              <a:t>TCR2AUB/TCR2BUB (timer control register 2 update busy)</a:t>
            </a:r>
          </a:p>
          <a:p>
            <a:pPr lvl="1"/>
            <a:r>
              <a:rPr lang="en-US" altLang="ko-KR" dirty="0" smtClean="0"/>
              <a:t>1 if TCCR2 is used in </a:t>
            </a:r>
            <a:r>
              <a:rPr lang="en-US" altLang="ko-KR" dirty="0" err="1" smtClean="0"/>
              <a:t>async</a:t>
            </a:r>
            <a:r>
              <a:rPr lang="en-US" altLang="ko-KR" dirty="0" smtClean="0"/>
              <a:t>. mode.</a:t>
            </a:r>
          </a:p>
          <a:p>
            <a:r>
              <a:rPr lang="en-US" altLang="ko-KR" dirty="0" smtClean="0"/>
              <a:t>OCR2AUB/OCR2BUB (output compare register 2 update busy)</a:t>
            </a:r>
          </a:p>
          <a:p>
            <a:pPr lvl="1"/>
            <a:r>
              <a:rPr lang="en-US" altLang="ko-KR" dirty="0"/>
              <a:t>1 if O</a:t>
            </a:r>
            <a:r>
              <a:rPr lang="en-US" altLang="ko-KR" dirty="0" smtClean="0"/>
              <a:t>CR2 </a:t>
            </a:r>
            <a:r>
              <a:rPr lang="en-US" altLang="ko-KR" dirty="0"/>
              <a:t>is used in </a:t>
            </a:r>
            <a:r>
              <a:rPr lang="en-US" altLang="ko-KR" dirty="0" err="1"/>
              <a:t>async</a:t>
            </a:r>
            <a:r>
              <a:rPr lang="en-US" altLang="ko-KR" dirty="0"/>
              <a:t>. mode.</a:t>
            </a:r>
          </a:p>
          <a:p>
            <a:pPr lvl="1"/>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103</a:t>
            </a:fld>
            <a:endParaRPr lang="en-US" altLang="ko-K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5395519"/>
            <a:ext cx="8067880" cy="781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61028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GTCCR</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General Timer/Counter Control Register</a:t>
            </a:r>
          </a:p>
          <a:p>
            <a:pPr lvl="1"/>
            <a:r>
              <a:rPr lang="en-US" altLang="ko-KR" dirty="0" smtClean="0"/>
              <a:t>TSM : Timer/Counter Synchronization Mode</a:t>
            </a:r>
          </a:p>
          <a:p>
            <a:pPr lvl="2"/>
            <a:r>
              <a:rPr lang="en-US" altLang="ko-KR" dirty="0" smtClean="0"/>
              <a:t>TSM=1 : Sync. mode. Timer halt.</a:t>
            </a:r>
          </a:p>
          <a:p>
            <a:pPr lvl="2"/>
            <a:r>
              <a:rPr lang="en-US" altLang="ko-KR" dirty="0" smtClean="0"/>
              <a:t>TSM=0 : Timer is operated, PSRASY, PSRSYNC are automatically</a:t>
            </a:r>
            <a:r>
              <a:rPr lang="ko-KR" altLang="en-US" dirty="0" smtClean="0"/>
              <a:t> </a:t>
            </a:r>
            <a:r>
              <a:rPr lang="en-US" altLang="ko-KR" dirty="0" smtClean="0"/>
              <a:t>cleared.</a:t>
            </a:r>
          </a:p>
          <a:p>
            <a:pPr lvl="1"/>
            <a:r>
              <a:rPr lang="en-US" altLang="ko-KR" dirty="0" smtClean="0"/>
              <a:t>PSRSYNC : </a:t>
            </a:r>
            <a:r>
              <a:rPr lang="en-US" altLang="ko-KR" dirty="0" err="1" smtClean="0"/>
              <a:t>prescaler</a:t>
            </a:r>
            <a:r>
              <a:rPr lang="en-US" altLang="ko-KR" dirty="0" smtClean="0"/>
              <a:t> reset for synchronous timer/counter.</a:t>
            </a:r>
          </a:p>
          <a:p>
            <a:pPr lvl="2"/>
            <a:r>
              <a:rPr lang="en-US" altLang="ko-KR" dirty="0" smtClean="0"/>
              <a:t>PSRSYNC=1 : </a:t>
            </a:r>
            <a:r>
              <a:rPr lang="en-US" altLang="ko-KR" dirty="0" err="1" smtClean="0"/>
              <a:t>prescaler</a:t>
            </a:r>
            <a:r>
              <a:rPr lang="en-US" altLang="ko-KR" dirty="0" smtClean="0"/>
              <a:t> reset</a:t>
            </a:r>
          </a:p>
          <a:p>
            <a:pPr lvl="2"/>
            <a:r>
              <a:rPr lang="en-US" altLang="ko-KR" dirty="0" smtClean="0"/>
              <a:t>For timer-0,1</a:t>
            </a:r>
          </a:p>
          <a:p>
            <a:pPr lvl="1"/>
            <a:r>
              <a:rPr lang="en-US" altLang="ko-KR" dirty="0" smtClean="0"/>
              <a:t>PSRASY : </a:t>
            </a:r>
            <a:r>
              <a:rPr lang="en-US" altLang="ko-KR" dirty="0" err="1" smtClean="0"/>
              <a:t>prescaler</a:t>
            </a:r>
            <a:r>
              <a:rPr lang="en-US" altLang="ko-KR" dirty="0" smtClean="0"/>
              <a:t> reset timer/counter2</a:t>
            </a:r>
          </a:p>
          <a:p>
            <a:pPr lvl="2"/>
            <a:r>
              <a:rPr lang="en-US" altLang="ko-KR" dirty="0" smtClean="0"/>
              <a:t>PSRASY=1, </a:t>
            </a:r>
            <a:r>
              <a:rPr lang="en-US" altLang="ko-KR" dirty="0" err="1" smtClean="0"/>
              <a:t>prescaler</a:t>
            </a:r>
            <a:r>
              <a:rPr lang="en-US" altLang="ko-KR" dirty="0" smtClean="0"/>
              <a:t> reset</a:t>
            </a:r>
          </a:p>
          <a:p>
            <a:pPr lvl="2"/>
            <a:r>
              <a:rPr lang="en-US" altLang="ko-KR" dirty="0" smtClean="0"/>
              <a:t>For timer-2</a:t>
            </a:r>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104</a:t>
            </a:fld>
            <a:endParaRPr lang="en-US" altLang="ko-KR"/>
          </a:p>
        </p:txBody>
      </p:sp>
      <p:pic>
        <p:nvPicPr>
          <p:cNvPr id="3" name="그림 2"/>
          <p:cNvPicPr>
            <a:picLocks noChangeAspect="1"/>
          </p:cNvPicPr>
          <p:nvPr/>
        </p:nvPicPr>
        <p:blipFill>
          <a:blip r:embed="rId2"/>
          <a:stretch>
            <a:fillRect/>
          </a:stretch>
        </p:blipFill>
        <p:spPr>
          <a:xfrm>
            <a:off x="2207568" y="4653137"/>
            <a:ext cx="8096250" cy="885825"/>
          </a:xfrm>
          <a:prstGeom prst="rect">
            <a:avLst/>
          </a:prstGeom>
        </p:spPr>
      </p:pic>
    </p:spTree>
    <p:extLst>
      <p:ext uri="{BB962C8B-B14F-4D97-AF65-F5344CB8AC3E}">
        <p14:creationId xmlns:p14="http://schemas.microsoft.com/office/powerpoint/2010/main" val="24570232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ko-KR" dirty="0" smtClean="0"/>
              <a:t>ADC</a:t>
            </a:r>
            <a:endParaRPr lang="en-GB" altLang="ko-KR" dirty="0" smtClean="0"/>
          </a:p>
        </p:txBody>
      </p:sp>
      <p:sp>
        <p:nvSpPr>
          <p:cNvPr id="2" name="슬라이드 번호 개체 틀 1"/>
          <p:cNvSpPr>
            <a:spLocks noGrp="1"/>
          </p:cNvSpPr>
          <p:nvPr>
            <p:ph type="sldNum" sz="quarter" idx="12"/>
          </p:nvPr>
        </p:nvSpPr>
        <p:spPr/>
        <p:txBody>
          <a:bodyPr/>
          <a:lstStyle/>
          <a:p>
            <a:fld id="{167B13BD-08F8-4306-8E9C-823244D027DC}" type="slidenum">
              <a:rPr lang="en-GB" altLang="ko-KR" smtClean="0"/>
              <a:pPr/>
              <a:t>105</a:t>
            </a:fld>
            <a:endParaRPr lang="en-GB" altLang="ko-KR"/>
          </a:p>
        </p:txBody>
      </p:sp>
    </p:spTree>
    <p:extLst>
      <p:ext uri="{BB962C8B-B14F-4D97-AF65-F5344CB8AC3E}">
        <p14:creationId xmlns:p14="http://schemas.microsoft.com/office/powerpoint/2010/main" val="2707283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Overview of ADC	</a:t>
            </a:r>
          </a:p>
        </p:txBody>
      </p:sp>
      <p:sp>
        <p:nvSpPr>
          <p:cNvPr id="8195" name="Rectangle 3"/>
          <p:cNvSpPr>
            <a:spLocks noGrp="1" noChangeArrowheads="1"/>
          </p:cNvSpPr>
          <p:nvPr>
            <p:ph idx="1"/>
          </p:nvPr>
        </p:nvSpPr>
        <p:spPr/>
        <p:txBody>
          <a:bodyPr/>
          <a:lstStyle/>
          <a:p>
            <a:r>
              <a:rPr lang="en-US" altLang="ko-KR" dirty="0" smtClean="0"/>
              <a:t>ADC(analog-to-digital conversion)</a:t>
            </a:r>
          </a:p>
          <a:p>
            <a:pPr lvl="1"/>
            <a:r>
              <a:rPr lang="en-US" altLang="ko-KR" dirty="0" smtClean="0"/>
              <a:t>Convert the analog signal representing physical quantities to digital signal.</a:t>
            </a:r>
          </a:p>
          <a:p>
            <a:endParaRPr lang="en-US" altLang="ko-KR" dirty="0" smtClean="0"/>
          </a:p>
          <a:p>
            <a:r>
              <a:rPr lang="en-US" altLang="ko-KR" dirty="0" smtClean="0"/>
              <a:t>Basic procedure of AD conversion </a:t>
            </a:r>
          </a:p>
          <a:p>
            <a:pPr lvl="1"/>
            <a:r>
              <a:rPr lang="en-US" altLang="ko-KR" dirty="0" smtClean="0"/>
              <a:t>Sample &amp; Hold</a:t>
            </a:r>
          </a:p>
          <a:p>
            <a:pPr lvl="2"/>
            <a:r>
              <a:rPr lang="en-US" altLang="ko-KR" dirty="0" smtClean="0"/>
              <a:t>Sample the continuous analog signal and hold its signal level for a period.</a:t>
            </a:r>
          </a:p>
          <a:p>
            <a:pPr lvl="3"/>
            <a:r>
              <a:rPr lang="en-US" altLang="ko-KR" dirty="0" smtClean="0"/>
              <a:t>sample. &amp; hold time</a:t>
            </a:r>
          </a:p>
          <a:p>
            <a:pPr lvl="1"/>
            <a:r>
              <a:rPr lang="en-US" altLang="ko-KR" dirty="0" smtClean="0"/>
              <a:t>Quantization</a:t>
            </a:r>
          </a:p>
          <a:p>
            <a:pPr lvl="2"/>
            <a:r>
              <a:rPr lang="en-US" altLang="ko-KR" dirty="0" smtClean="0"/>
              <a:t>Convert the sampled signal to digital value.</a:t>
            </a:r>
          </a:p>
          <a:p>
            <a:pPr lvl="3"/>
            <a:r>
              <a:rPr lang="en-US" altLang="ko-KR" dirty="0" smtClean="0"/>
              <a:t>Resolution</a:t>
            </a:r>
          </a:p>
          <a:p>
            <a:pPr lvl="3"/>
            <a:endParaRPr lang="en-US" altLang="ko-KR" dirty="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106</a:t>
            </a:fld>
            <a:endParaRPr lang="en-GB" altLang="ko-KR"/>
          </a:p>
        </p:txBody>
      </p:sp>
    </p:spTree>
    <p:extLst>
      <p:ext uri="{BB962C8B-B14F-4D97-AF65-F5344CB8AC3E}">
        <p14:creationId xmlns:p14="http://schemas.microsoft.com/office/powerpoint/2010/main" val="23691859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a:t>Overview of ADC</a:t>
            </a:r>
            <a:endParaRPr lang="en-US" altLang="ko-KR" dirty="0" smtClean="0"/>
          </a:p>
        </p:txBody>
      </p:sp>
      <p:sp>
        <p:nvSpPr>
          <p:cNvPr id="8195" name="Rectangle 3"/>
          <p:cNvSpPr>
            <a:spLocks noGrp="1" noChangeArrowheads="1"/>
          </p:cNvSpPr>
          <p:nvPr>
            <p:ph idx="1"/>
          </p:nvPr>
        </p:nvSpPr>
        <p:spPr/>
        <p:txBody>
          <a:bodyPr/>
          <a:lstStyle/>
          <a:p>
            <a:r>
              <a:rPr lang="en-US" altLang="ko-KR" dirty="0" smtClean="0"/>
              <a:t>Conventional methods of ADC </a:t>
            </a:r>
          </a:p>
          <a:p>
            <a:pPr lvl="1"/>
            <a:r>
              <a:rPr lang="en-US" altLang="ko-KR" dirty="0" smtClean="0"/>
              <a:t>direct-conversion (flash)</a:t>
            </a:r>
          </a:p>
          <a:p>
            <a:pPr lvl="1"/>
            <a:r>
              <a:rPr lang="en-US" altLang="ko-KR" dirty="0" smtClean="0"/>
              <a:t>Successive-approximation</a:t>
            </a:r>
          </a:p>
          <a:p>
            <a:pPr lvl="1"/>
            <a:r>
              <a:rPr lang="en-US" altLang="ko-KR" dirty="0" smtClean="0"/>
              <a:t>Ramp-compare (stair-case)</a:t>
            </a:r>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107</a:t>
            </a:fld>
            <a:endParaRPr lang="en-GB" altLang="ko-KR"/>
          </a:p>
        </p:txBody>
      </p:sp>
      <p:pic>
        <p:nvPicPr>
          <p:cNvPr id="4" name="그림 3"/>
          <p:cNvPicPr>
            <a:picLocks noChangeAspect="1"/>
          </p:cNvPicPr>
          <p:nvPr/>
        </p:nvPicPr>
        <p:blipFill>
          <a:blip r:embed="rId2"/>
          <a:stretch>
            <a:fillRect/>
          </a:stretch>
        </p:blipFill>
        <p:spPr>
          <a:xfrm>
            <a:off x="6600056" y="1295338"/>
            <a:ext cx="2681914" cy="2123287"/>
          </a:xfrm>
          <a:prstGeom prst="rect">
            <a:avLst/>
          </a:prstGeom>
        </p:spPr>
      </p:pic>
      <p:pic>
        <p:nvPicPr>
          <p:cNvPr id="5" name="그림 4"/>
          <p:cNvPicPr>
            <a:picLocks noChangeAspect="1"/>
          </p:cNvPicPr>
          <p:nvPr/>
        </p:nvPicPr>
        <p:blipFill>
          <a:blip r:embed="rId3"/>
          <a:stretch>
            <a:fillRect/>
          </a:stretch>
        </p:blipFill>
        <p:spPr>
          <a:xfrm>
            <a:off x="6672064" y="3733234"/>
            <a:ext cx="3096344" cy="2591755"/>
          </a:xfrm>
          <a:prstGeom prst="rect">
            <a:avLst/>
          </a:prstGeom>
        </p:spPr>
      </p:pic>
      <p:pic>
        <p:nvPicPr>
          <p:cNvPr id="6" name="그림 5"/>
          <p:cNvPicPr>
            <a:picLocks noChangeAspect="1"/>
          </p:cNvPicPr>
          <p:nvPr/>
        </p:nvPicPr>
        <p:blipFill>
          <a:blip r:embed="rId4"/>
          <a:stretch>
            <a:fillRect/>
          </a:stretch>
        </p:blipFill>
        <p:spPr>
          <a:xfrm>
            <a:off x="2639616" y="2852936"/>
            <a:ext cx="2942654" cy="2803192"/>
          </a:xfrm>
          <a:prstGeom prst="rect">
            <a:avLst/>
          </a:prstGeom>
        </p:spPr>
      </p:pic>
    </p:spTree>
    <p:extLst>
      <p:ext uri="{BB962C8B-B14F-4D97-AF65-F5344CB8AC3E}">
        <p14:creationId xmlns:p14="http://schemas.microsoft.com/office/powerpoint/2010/main" val="26536326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smtClean="0"/>
              <a:t>ATmega328 ADC</a:t>
            </a:r>
          </a:p>
        </p:txBody>
      </p:sp>
      <p:sp>
        <p:nvSpPr>
          <p:cNvPr id="416771" name="Rectangle 3"/>
          <p:cNvSpPr>
            <a:spLocks noGrp="1" noChangeArrowheads="1"/>
          </p:cNvSpPr>
          <p:nvPr>
            <p:ph idx="1"/>
          </p:nvPr>
        </p:nvSpPr>
        <p:spPr/>
        <p:txBody>
          <a:bodyPr/>
          <a:lstStyle/>
          <a:p>
            <a:r>
              <a:rPr lang="en-US" altLang="ko-KR" dirty="0" smtClean="0"/>
              <a:t>Feature of ADC </a:t>
            </a:r>
          </a:p>
          <a:p>
            <a:pPr lvl="1"/>
            <a:r>
              <a:rPr lang="en-US" altLang="ko-KR" dirty="0" smtClean="0"/>
              <a:t>10-bit resolution</a:t>
            </a:r>
            <a:r>
              <a:rPr lang="ko-KR" altLang="en-US" dirty="0" smtClean="0"/>
              <a:t> </a:t>
            </a:r>
            <a:r>
              <a:rPr lang="en-US" altLang="ko-KR" dirty="0" smtClean="0"/>
              <a:t>successive approximation ADC</a:t>
            </a:r>
          </a:p>
          <a:p>
            <a:pPr lvl="1"/>
            <a:r>
              <a:rPr lang="en-US" altLang="ko-KR" dirty="0" smtClean="0"/>
              <a:t>Conversion time</a:t>
            </a:r>
            <a:r>
              <a:rPr lang="ko-KR" altLang="en-US" dirty="0" smtClean="0"/>
              <a:t> </a:t>
            </a:r>
            <a:r>
              <a:rPr lang="en-US" altLang="ko-KR" dirty="0" smtClean="0"/>
              <a:t>: 13~260 us</a:t>
            </a:r>
          </a:p>
          <a:p>
            <a:pPr lvl="1"/>
            <a:r>
              <a:rPr lang="en-US" altLang="ko-KR" dirty="0" smtClean="0"/>
              <a:t>Max. sampling frequency</a:t>
            </a:r>
            <a:r>
              <a:rPr lang="ko-KR" altLang="en-US" dirty="0" smtClean="0"/>
              <a:t> </a:t>
            </a:r>
            <a:r>
              <a:rPr lang="en-US" altLang="ko-KR" dirty="0" smtClean="0"/>
              <a:t>: 15 </a:t>
            </a:r>
            <a:r>
              <a:rPr lang="en-US" altLang="ko-KR" dirty="0" err="1" smtClean="0"/>
              <a:t>kSPS</a:t>
            </a:r>
            <a:r>
              <a:rPr lang="en-US" altLang="ko-KR" dirty="0" smtClean="0"/>
              <a:t> @ max. resolution. </a:t>
            </a:r>
          </a:p>
          <a:p>
            <a:pPr lvl="1"/>
            <a:r>
              <a:rPr lang="en-US" altLang="ko-KR" dirty="0" smtClean="0"/>
              <a:t>Input channels</a:t>
            </a:r>
          </a:p>
          <a:p>
            <a:pPr lvl="2"/>
            <a:r>
              <a:rPr lang="en-US" altLang="ko-KR" dirty="0" smtClean="0"/>
              <a:t>Voltage level</a:t>
            </a:r>
            <a:r>
              <a:rPr lang="ko-KR" altLang="en-US" dirty="0" smtClean="0"/>
              <a:t> </a:t>
            </a:r>
            <a:r>
              <a:rPr lang="en-US" altLang="ko-KR" dirty="0" smtClean="0"/>
              <a:t>: 0 ~ VCC</a:t>
            </a:r>
          </a:p>
          <a:p>
            <a:pPr lvl="2"/>
            <a:r>
              <a:rPr lang="en-US" altLang="ko-KR" dirty="0" smtClean="0"/>
              <a:t>6 x multiplexed single-ended channels</a:t>
            </a:r>
          </a:p>
          <a:p>
            <a:pPr lvl="3"/>
            <a:r>
              <a:rPr lang="en-US" altLang="ko-KR" dirty="0" smtClean="0"/>
              <a:t>2 additional channels only for TGFP, GFN/MLF package.</a:t>
            </a:r>
          </a:p>
          <a:p>
            <a:pPr lvl="2"/>
            <a:r>
              <a:rPr lang="en-US" altLang="ko-KR" dirty="0" smtClean="0"/>
              <a:t>Temperature sensor input channel</a:t>
            </a:r>
          </a:p>
          <a:p>
            <a:pPr lvl="1"/>
            <a:r>
              <a:rPr lang="en-US" altLang="ko-KR" dirty="0"/>
              <a:t>Accuracy</a:t>
            </a:r>
          </a:p>
          <a:p>
            <a:pPr lvl="2"/>
            <a:r>
              <a:rPr lang="en-US" altLang="ko-KR" dirty="0"/>
              <a:t>0.5 LSB integral non-linearity</a:t>
            </a:r>
          </a:p>
          <a:p>
            <a:pPr lvl="2"/>
            <a:r>
              <a:rPr lang="en-US" altLang="ko-KR" dirty="0"/>
              <a:t>+/- 2 LSB absolute </a:t>
            </a:r>
            <a:r>
              <a:rPr lang="en-US" altLang="ko-KR" dirty="0" smtClean="0"/>
              <a:t>accuracy</a:t>
            </a:r>
          </a:p>
          <a:p>
            <a:pPr lvl="1"/>
            <a:r>
              <a:rPr lang="en-US" altLang="ko-KR" dirty="0" smtClean="0"/>
              <a:t>Additional functions</a:t>
            </a:r>
          </a:p>
          <a:p>
            <a:pPr lvl="2"/>
            <a:r>
              <a:rPr lang="en-US" altLang="ko-KR" dirty="0" smtClean="0"/>
              <a:t>Left adjustment for ADC result readout</a:t>
            </a:r>
          </a:p>
          <a:p>
            <a:pPr lvl="2"/>
            <a:r>
              <a:rPr lang="en-US" altLang="ko-KR" dirty="0" smtClean="0"/>
              <a:t>Selectable 1.1V ADC reference voltage</a:t>
            </a:r>
          </a:p>
          <a:p>
            <a:pPr lvl="2"/>
            <a:r>
              <a:rPr lang="en-US" altLang="ko-KR" dirty="0" smtClean="0"/>
              <a:t>Free running &amp; single conversion</a:t>
            </a:r>
          </a:p>
          <a:p>
            <a:pPr lvl="2"/>
            <a:r>
              <a:rPr lang="en-US" altLang="ko-KR" dirty="0" smtClean="0"/>
              <a:t>Interrupt on conversion complete</a:t>
            </a:r>
          </a:p>
          <a:p>
            <a:pPr lvl="2"/>
            <a:r>
              <a:rPr lang="en-US" altLang="ko-KR" dirty="0" smtClean="0"/>
              <a:t>Sleep mode noise canceller</a:t>
            </a:r>
          </a:p>
          <a:p>
            <a:pPr lvl="2"/>
            <a:endParaRPr lang="en-US" altLang="ko-KR" dirty="0" smtClean="0"/>
          </a:p>
          <a:p>
            <a:pPr lvl="2"/>
            <a:endParaRPr lang="en-US" altLang="ko-KR" dirty="0"/>
          </a:p>
          <a:p>
            <a:pPr lvl="2"/>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108</a:t>
            </a:fld>
            <a:endParaRPr lang="en-GB" altLang="ko-KR"/>
          </a:p>
        </p:txBody>
      </p:sp>
    </p:spTree>
    <p:extLst>
      <p:ext uri="{BB962C8B-B14F-4D97-AF65-F5344CB8AC3E}">
        <p14:creationId xmlns:p14="http://schemas.microsoft.com/office/powerpoint/2010/main" val="17250666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smtClean="0"/>
              <a:t>ADC Block Diagram</a:t>
            </a:r>
            <a:endParaRPr lang="en-US" altLang="ko-KR" dirty="0" smtClean="0"/>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109</a:t>
            </a:fld>
            <a:endParaRPr lang="en-GB" altLang="ko-KR"/>
          </a:p>
        </p:txBody>
      </p:sp>
      <p:pic>
        <p:nvPicPr>
          <p:cNvPr id="2" name="그림 1"/>
          <p:cNvPicPr>
            <a:picLocks noChangeAspect="1"/>
          </p:cNvPicPr>
          <p:nvPr/>
        </p:nvPicPr>
        <p:blipFill>
          <a:blip r:embed="rId3"/>
          <a:stretch>
            <a:fillRect/>
          </a:stretch>
        </p:blipFill>
        <p:spPr>
          <a:xfrm>
            <a:off x="2978331" y="1174099"/>
            <a:ext cx="6019800" cy="5065653"/>
          </a:xfrm>
          <a:prstGeom prst="rect">
            <a:avLst/>
          </a:prstGeom>
        </p:spPr>
      </p:pic>
    </p:spTree>
    <p:extLst>
      <p:ext uri="{BB962C8B-B14F-4D97-AF65-F5344CB8AC3E}">
        <p14:creationId xmlns:p14="http://schemas.microsoft.com/office/powerpoint/2010/main" val="15331809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altLang="ko-KR" dirty="0" smtClean="0"/>
              <a:t>Pipelining of AVR Core</a:t>
            </a:r>
          </a:p>
        </p:txBody>
      </p:sp>
      <p:sp>
        <p:nvSpPr>
          <p:cNvPr id="9220" name="Rectangle 3"/>
          <p:cNvSpPr>
            <a:spLocks noGrp="1" noChangeArrowheads="1"/>
          </p:cNvSpPr>
          <p:nvPr>
            <p:ph idx="1"/>
          </p:nvPr>
        </p:nvSpPr>
        <p:spPr/>
        <p:txBody>
          <a:bodyPr/>
          <a:lstStyle/>
          <a:p>
            <a:r>
              <a:rPr lang="en-GB" altLang="ko-KR" dirty="0" smtClean="0"/>
              <a:t>2-stage pipeline</a:t>
            </a:r>
          </a:p>
          <a:p>
            <a:pPr lvl="1"/>
            <a:r>
              <a:rPr lang="en-US" altLang="ko-KR" dirty="0" smtClean="0"/>
              <a:t>1 instruction cycle consists of 2</a:t>
            </a:r>
            <a:r>
              <a:rPr lang="ko-KR" altLang="en-US" dirty="0" smtClean="0"/>
              <a:t> </a:t>
            </a:r>
            <a:r>
              <a:rPr lang="en-US" altLang="ko-KR" dirty="0" smtClean="0"/>
              <a:t>operation cycles.</a:t>
            </a:r>
          </a:p>
          <a:p>
            <a:pPr lvl="1"/>
            <a:r>
              <a:rPr lang="en-US" altLang="ko-KR" dirty="0" smtClean="0"/>
              <a:t>2 operation cycles are overlapped.</a:t>
            </a:r>
          </a:p>
          <a:p>
            <a:pPr lvl="2"/>
            <a:r>
              <a:rPr lang="en-US" altLang="ko-KR" dirty="0" smtClean="0"/>
              <a:t>During one instruction is executed, the next one is pre-fetched from program memory.</a:t>
            </a:r>
          </a:p>
          <a:p>
            <a:pPr lvl="3"/>
            <a:r>
              <a:rPr lang="en-US" altLang="ko-KR" dirty="0"/>
              <a:t>I</a:t>
            </a:r>
            <a:r>
              <a:rPr lang="en-US" altLang="ko-KR" dirty="0" smtClean="0"/>
              <a:t>nstruction pre-fetch</a:t>
            </a:r>
            <a:endParaRPr lang="en-GB" altLang="ko-KR" dirty="0" smtClean="0"/>
          </a:p>
        </p:txBody>
      </p:sp>
      <p:grpSp>
        <p:nvGrpSpPr>
          <p:cNvPr id="9" name="그룹 8"/>
          <p:cNvGrpSpPr/>
          <p:nvPr/>
        </p:nvGrpSpPr>
        <p:grpSpPr>
          <a:xfrm>
            <a:off x="5013159" y="3388778"/>
            <a:ext cx="5221288" cy="322641"/>
            <a:chOff x="717652" y="4253076"/>
            <a:chExt cx="5695932" cy="360850"/>
          </a:xfrm>
        </p:grpSpPr>
        <p:sp>
          <p:nvSpPr>
            <p:cNvPr id="11" name="직사각형 10"/>
            <p:cNvSpPr/>
            <p:nvPr/>
          </p:nvSpPr>
          <p:spPr bwMode="auto">
            <a:xfrm>
              <a:off x="717652" y="425388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17" name="직사각형 16"/>
            <p:cNvSpPr/>
            <p:nvPr/>
          </p:nvSpPr>
          <p:spPr bwMode="auto">
            <a:xfrm>
              <a:off x="1666940" y="425388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sp>
          <p:nvSpPr>
            <p:cNvPr id="18" name="직사각형 17"/>
            <p:cNvSpPr/>
            <p:nvPr/>
          </p:nvSpPr>
          <p:spPr bwMode="auto">
            <a:xfrm>
              <a:off x="2603044" y="425388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19" name="직사각형 18"/>
            <p:cNvSpPr/>
            <p:nvPr/>
          </p:nvSpPr>
          <p:spPr bwMode="auto">
            <a:xfrm>
              <a:off x="3552332" y="425388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sp>
          <p:nvSpPr>
            <p:cNvPr id="20" name="직사각형 19"/>
            <p:cNvSpPr/>
            <p:nvPr/>
          </p:nvSpPr>
          <p:spPr bwMode="auto">
            <a:xfrm>
              <a:off x="4515008" y="425307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21" name="직사각형 20"/>
            <p:cNvSpPr/>
            <p:nvPr/>
          </p:nvSpPr>
          <p:spPr bwMode="auto">
            <a:xfrm>
              <a:off x="5464296" y="4253076"/>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grpSp>
      <p:sp>
        <p:nvSpPr>
          <p:cNvPr id="30" name="Text Box 33"/>
          <p:cNvSpPr txBox="1">
            <a:spLocks noChangeArrowheads="1"/>
          </p:cNvSpPr>
          <p:nvPr/>
        </p:nvSpPr>
        <p:spPr bwMode="auto">
          <a:xfrm>
            <a:off x="4990217" y="3035743"/>
            <a:ext cx="465411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smtClean="0">
                <a:solidFill>
                  <a:srgbClr val="0070C0"/>
                </a:solidFill>
                <a:latin typeface="맑은 고딕" pitchFamily="50" charset="-127"/>
                <a:ea typeface="맑은 고딕" pitchFamily="50" charset="-127"/>
              </a:rPr>
              <a:t>Sequential Execution of a series of Instructions</a:t>
            </a:r>
            <a:endParaRPr lang="en-GB" altLang="ko-KR" sz="1400" b="1" dirty="0">
              <a:solidFill>
                <a:srgbClr val="0070C0"/>
              </a:solidFill>
              <a:latin typeface="맑은 고딕" pitchFamily="50" charset="-127"/>
              <a:ea typeface="맑은 고딕" pitchFamily="50" charset="-127"/>
            </a:endParaRPr>
          </a:p>
        </p:txBody>
      </p:sp>
      <p:sp>
        <p:nvSpPr>
          <p:cNvPr id="31" name="Text Box 33"/>
          <p:cNvSpPr txBox="1">
            <a:spLocks noChangeArrowheads="1"/>
          </p:cNvSpPr>
          <p:nvPr/>
        </p:nvSpPr>
        <p:spPr bwMode="auto">
          <a:xfrm>
            <a:off x="4990217" y="4027911"/>
            <a:ext cx="242756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a:solidFill>
                  <a:srgbClr val="0070C0"/>
                </a:solidFill>
                <a:latin typeface="맑은 고딕" pitchFamily="50" charset="-127"/>
                <a:ea typeface="맑은 고딕" pitchFamily="50" charset="-127"/>
              </a:rPr>
              <a:t>2-Stage Pipelining</a:t>
            </a:r>
            <a:endParaRPr lang="en-GB" altLang="ko-KR" sz="1400" b="1" dirty="0">
              <a:solidFill>
                <a:srgbClr val="0070C0"/>
              </a:solidFill>
              <a:latin typeface="맑은 고딕" pitchFamily="50" charset="-127"/>
              <a:ea typeface="맑은 고딕" pitchFamily="50" charset="-127"/>
            </a:endParaRPr>
          </a:p>
        </p:txBody>
      </p:sp>
      <p:grpSp>
        <p:nvGrpSpPr>
          <p:cNvPr id="10" name="그룹 9"/>
          <p:cNvGrpSpPr/>
          <p:nvPr/>
        </p:nvGrpSpPr>
        <p:grpSpPr>
          <a:xfrm>
            <a:off x="5054454" y="4268108"/>
            <a:ext cx="3621089" cy="1594502"/>
            <a:chOff x="1205886" y="4971734"/>
            <a:chExt cx="3842792" cy="1692291"/>
          </a:xfrm>
        </p:grpSpPr>
        <p:sp>
          <p:nvSpPr>
            <p:cNvPr id="22" name="직사각형 21"/>
            <p:cNvSpPr/>
            <p:nvPr/>
          </p:nvSpPr>
          <p:spPr bwMode="auto">
            <a:xfrm>
              <a:off x="1205886" y="5067879"/>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23" name="직사각형 22"/>
            <p:cNvSpPr/>
            <p:nvPr/>
          </p:nvSpPr>
          <p:spPr bwMode="auto">
            <a:xfrm>
              <a:off x="2155174" y="5067879"/>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sp>
          <p:nvSpPr>
            <p:cNvPr id="26" name="직사각형 25"/>
            <p:cNvSpPr/>
            <p:nvPr/>
          </p:nvSpPr>
          <p:spPr bwMode="auto">
            <a:xfrm>
              <a:off x="2155174" y="5427919"/>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27" name="직사각형 26"/>
            <p:cNvSpPr/>
            <p:nvPr/>
          </p:nvSpPr>
          <p:spPr bwMode="auto">
            <a:xfrm>
              <a:off x="3104462" y="5427919"/>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sp>
          <p:nvSpPr>
            <p:cNvPr id="28" name="직사각형 27"/>
            <p:cNvSpPr/>
            <p:nvPr/>
          </p:nvSpPr>
          <p:spPr bwMode="auto">
            <a:xfrm>
              <a:off x="3150102" y="5811692"/>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29" name="직사각형 28"/>
            <p:cNvSpPr/>
            <p:nvPr/>
          </p:nvSpPr>
          <p:spPr bwMode="auto">
            <a:xfrm>
              <a:off x="4099390" y="5811692"/>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cxnSp>
          <p:nvCxnSpPr>
            <p:cNvPr id="3" name="직선 연결선 2"/>
            <p:cNvCxnSpPr/>
            <p:nvPr/>
          </p:nvCxnSpPr>
          <p:spPr bwMode="auto">
            <a:xfrm>
              <a:off x="2155174" y="5811692"/>
              <a:ext cx="0" cy="624339"/>
            </a:xfrm>
            <a:prstGeom prst="line">
              <a:avLst/>
            </a:prstGeom>
            <a:noFill/>
            <a:ln w="9525" cap="flat" cmpd="sng" algn="ctr">
              <a:solidFill>
                <a:schemeClr val="tx1"/>
              </a:solidFill>
              <a:prstDash val="solid"/>
              <a:round/>
              <a:headEnd type="none" w="med" len="med"/>
              <a:tailEnd type="none" w="med" len="med"/>
            </a:ln>
            <a:effectLst/>
          </p:spPr>
        </p:cxnSp>
        <p:cxnSp>
          <p:nvCxnSpPr>
            <p:cNvPr id="32" name="직선 연결선 31"/>
            <p:cNvCxnSpPr/>
            <p:nvPr/>
          </p:nvCxnSpPr>
          <p:spPr bwMode="auto">
            <a:xfrm flipH="1">
              <a:off x="1205886" y="5427919"/>
              <a:ext cx="3245" cy="1008112"/>
            </a:xfrm>
            <a:prstGeom prst="line">
              <a:avLst/>
            </a:prstGeom>
            <a:noFill/>
            <a:ln w="9525" cap="flat" cmpd="sng" algn="ctr">
              <a:solidFill>
                <a:schemeClr val="tx1"/>
              </a:solidFill>
              <a:prstDash val="solid"/>
              <a:round/>
              <a:headEnd type="none" w="med" len="med"/>
              <a:tailEnd type="none" w="med" len="med"/>
            </a:ln>
            <a:effectLst/>
          </p:spPr>
        </p:cxnSp>
        <p:cxnSp>
          <p:nvCxnSpPr>
            <p:cNvPr id="6" name="직선 화살표 연결선 5"/>
            <p:cNvCxnSpPr/>
            <p:nvPr/>
          </p:nvCxnSpPr>
          <p:spPr bwMode="auto">
            <a:xfrm>
              <a:off x="1209131" y="6123861"/>
              <a:ext cx="946043" cy="0"/>
            </a:xfrm>
            <a:prstGeom prst="straightConnector1">
              <a:avLst/>
            </a:prstGeom>
            <a:noFill/>
            <a:ln w="9525" cap="flat" cmpd="sng" algn="ctr">
              <a:solidFill>
                <a:schemeClr val="tx1"/>
              </a:solidFill>
              <a:prstDash val="solid"/>
              <a:round/>
              <a:headEnd type="triangle" w="med" len="med"/>
              <a:tailEnd type="triangle"/>
            </a:ln>
            <a:effectLst/>
          </p:spPr>
        </p:cxnSp>
        <p:sp>
          <p:nvSpPr>
            <p:cNvPr id="34" name="Text Box 33"/>
            <p:cNvSpPr txBox="1">
              <a:spLocks noChangeArrowheads="1"/>
            </p:cNvSpPr>
            <p:nvPr/>
          </p:nvSpPr>
          <p:spPr bwMode="auto">
            <a:xfrm>
              <a:off x="1219071" y="6171732"/>
              <a:ext cx="936103" cy="49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gn="ctr">
                <a:lnSpc>
                  <a:spcPct val="100000"/>
                </a:lnSpc>
                <a:buFont typeface="Times New Roman" pitchFamily="18" charset="0"/>
                <a:buNone/>
              </a:pPr>
              <a:r>
                <a:rPr lang="en-US" altLang="ko-KR" sz="1200" b="1" dirty="0">
                  <a:solidFill>
                    <a:schemeClr val="tx1"/>
                  </a:solidFill>
                  <a:latin typeface="맑은 고딕" pitchFamily="50" charset="-127"/>
                  <a:ea typeface="맑은 고딕" pitchFamily="50" charset="-127"/>
                </a:rPr>
                <a:t>Pipeline</a:t>
              </a:r>
            </a:p>
            <a:p>
              <a:pPr algn="ctr">
                <a:lnSpc>
                  <a:spcPct val="100000"/>
                </a:lnSpc>
                <a:buFont typeface="Times New Roman" pitchFamily="18" charset="0"/>
                <a:buNone/>
              </a:pPr>
              <a:r>
                <a:rPr lang="en-US" altLang="ko-KR" sz="1200" b="1" dirty="0">
                  <a:solidFill>
                    <a:schemeClr val="tx1"/>
                  </a:solidFill>
                  <a:latin typeface="맑은 고딕" pitchFamily="50" charset="-127"/>
                  <a:ea typeface="맑은 고딕" pitchFamily="50" charset="-127"/>
                </a:rPr>
                <a:t>Latency</a:t>
              </a:r>
              <a:endParaRPr lang="en-GB" altLang="ko-KR" sz="1200" b="1" dirty="0">
                <a:solidFill>
                  <a:schemeClr val="tx1"/>
                </a:solidFill>
                <a:latin typeface="맑은 고딕" pitchFamily="50" charset="-127"/>
                <a:ea typeface="맑은 고딕" pitchFamily="50" charset="-127"/>
              </a:endParaRPr>
            </a:p>
          </p:txBody>
        </p:sp>
        <p:cxnSp>
          <p:nvCxnSpPr>
            <p:cNvPr id="9216" name="직선 화살표 연결선 9215"/>
            <p:cNvCxnSpPr/>
            <p:nvPr/>
          </p:nvCxnSpPr>
          <p:spPr bwMode="auto">
            <a:xfrm>
              <a:off x="2658927" y="4971734"/>
              <a:ext cx="0" cy="1199998"/>
            </a:xfrm>
            <a:prstGeom prst="straightConnector1">
              <a:avLst/>
            </a:prstGeom>
            <a:noFill/>
            <a:ln w="9525" cap="flat" cmpd="sng" algn="ctr">
              <a:solidFill>
                <a:srgbClr val="FF0000"/>
              </a:solidFill>
              <a:prstDash val="solid"/>
              <a:round/>
              <a:headEnd type="none" w="med" len="med"/>
              <a:tailEnd type="arrow"/>
            </a:ln>
            <a:effectLst/>
          </p:spPr>
        </p:cxnSp>
        <p:sp>
          <p:nvSpPr>
            <p:cNvPr id="37" name="Text Box 33"/>
            <p:cNvSpPr txBox="1">
              <a:spLocks noChangeArrowheads="1"/>
            </p:cNvSpPr>
            <p:nvPr/>
          </p:nvSpPr>
          <p:spPr bwMode="auto">
            <a:xfrm>
              <a:off x="2194119" y="6171732"/>
              <a:ext cx="2051748" cy="29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gn="ctr">
                <a:lnSpc>
                  <a:spcPct val="100000"/>
                </a:lnSpc>
                <a:buFont typeface="Times New Roman" pitchFamily="18" charset="0"/>
                <a:buNone/>
              </a:pPr>
              <a:r>
                <a:rPr lang="en-US" altLang="ko-KR" sz="1200" b="1" dirty="0" smtClean="0">
                  <a:solidFill>
                    <a:schemeClr val="tx1"/>
                  </a:solidFill>
                  <a:latin typeface="맑은 고딕" pitchFamily="50" charset="-127"/>
                  <a:ea typeface="맑은 고딕" pitchFamily="50" charset="-127"/>
                </a:rPr>
                <a:t>Concurrent Execution</a:t>
              </a:r>
              <a:endParaRPr lang="en-GB" altLang="ko-KR" sz="1200" b="1" dirty="0">
                <a:solidFill>
                  <a:schemeClr val="tx1"/>
                </a:solidFill>
                <a:latin typeface="맑은 고딕" pitchFamily="50" charset="-127"/>
                <a:ea typeface="맑은 고딕" pitchFamily="50" charset="-127"/>
              </a:endParaRPr>
            </a:p>
          </p:txBody>
        </p:sp>
      </p:grpSp>
      <p:sp>
        <p:nvSpPr>
          <p:cNvPr id="36" name="직사각형 35"/>
          <p:cNvSpPr/>
          <p:nvPr/>
        </p:nvSpPr>
        <p:spPr bwMode="auto">
          <a:xfrm>
            <a:off x="2254357" y="3397154"/>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I-Fetch</a:t>
            </a:r>
            <a:endParaRPr lang="ko-KR" altLang="en-US" sz="1400" b="1" dirty="0">
              <a:latin typeface="맑은 고딕" panose="020B0503020000020004" pitchFamily="50" charset="-127"/>
              <a:ea typeface="맑은 고딕" panose="020B0503020000020004" pitchFamily="50" charset="-127"/>
            </a:endParaRPr>
          </a:p>
        </p:txBody>
      </p:sp>
      <p:sp>
        <p:nvSpPr>
          <p:cNvPr id="38" name="직사각형 37"/>
          <p:cNvSpPr/>
          <p:nvPr/>
        </p:nvSpPr>
        <p:spPr bwMode="auto">
          <a:xfrm>
            <a:off x="3203645" y="3397154"/>
            <a:ext cx="949288" cy="36004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I-Execute</a:t>
            </a:r>
            <a:endParaRPr lang="ko-KR" altLang="en-US" sz="1400" b="1" dirty="0">
              <a:latin typeface="맑은 고딕" panose="020B0503020000020004" pitchFamily="50" charset="-127"/>
              <a:ea typeface="맑은 고딕" panose="020B0503020000020004" pitchFamily="50" charset="-127"/>
            </a:endParaRPr>
          </a:p>
        </p:txBody>
      </p:sp>
      <p:sp>
        <p:nvSpPr>
          <p:cNvPr id="40" name="Text Box 33"/>
          <p:cNvSpPr txBox="1">
            <a:spLocks noChangeArrowheads="1"/>
          </p:cNvSpPr>
          <p:nvPr/>
        </p:nvSpPr>
        <p:spPr bwMode="auto">
          <a:xfrm>
            <a:off x="2375622" y="2877288"/>
            <a:ext cx="1698947"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gn="ctr">
              <a:lnSpc>
                <a:spcPct val="100000"/>
              </a:lnSpc>
              <a:buFont typeface="Times New Roman" pitchFamily="18" charset="0"/>
              <a:buNone/>
            </a:pPr>
            <a:r>
              <a:rPr lang="en-US" altLang="ko-KR" sz="1200" b="1" dirty="0" smtClean="0">
                <a:solidFill>
                  <a:schemeClr val="tx1"/>
                </a:solidFill>
                <a:latin typeface="맑은 고딕" pitchFamily="50" charset="-127"/>
                <a:ea typeface="맑은 고딕" pitchFamily="50" charset="-127"/>
              </a:rPr>
              <a:t>Instruction Cycle</a:t>
            </a:r>
            <a:endParaRPr lang="en-GB" altLang="ko-KR" sz="1200" b="1" dirty="0">
              <a:solidFill>
                <a:schemeClr val="tx1"/>
              </a:solidFill>
              <a:latin typeface="맑은 고딕" pitchFamily="50" charset="-127"/>
              <a:ea typeface="맑은 고딕" pitchFamily="50" charset="-127"/>
            </a:endParaRPr>
          </a:p>
        </p:txBody>
      </p:sp>
      <p:cxnSp>
        <p:nvCxnSpPr>
          <p:cNvPr id="4" name="직선 연결선 3"/>
          <p:cNvCxnSpPr/>
          <p:nvPr/>
        </p:nvCxnSpPr>
        <p:spPr bwMode="auto">
          <a:xfrm flipV="1">
            <a:off x="4155772" y="3021342"/>
            <a:ext cx="0" cy="541431"/>
          </a:xfrm>
          <a:prstGeom prst="line">
            <a:avLst/>
          </a:prstGeom>
          <a:noFill/>
          <a:ln w="9525" cap="flat" cmpd="sng" algn="ctr">
            <a:solidFill>
              <a:schemeClr val="tx1"/>
            </a:solidFill>
            <a:prstDash val="solid"/>
            <a:round/>
            <a:headEnd type="none" w="med" len="med"/>
            <a:tailEnd type="none" w="med" len="med"/>
          </a:ln>
          <a:effectLst/>
        </p:spPr>
      </p:cxnSp>
      <p:cxnSp>
        <p:nvCxnSpPr>
          <p:cNvPr id="41" name="직선 연결선 40"/>
          <p:cNvCxnSpPr/>
          <p:nvPr/>
        </p:nvCxnSpPr>
        <p:spPr bwMode="auto">
          <a:xfrm flipV="1">
            <a:off x="2254357" y="3016879"/>
            <a:ext cx="0" cy="541431"/>
          </a:xfrm>
          <a:prstGeom prst="line">
            <a:avLst/>
          </a:prstGeom>
          <a:noFill/>
          <a:ln w="9525" cap="flat" cmpd="sng" algn="ctr">
            <a:solidFill>
              <a:schemeClr val="tx1"/>
            </a:solidFill>
            <a:prstDash val="solid"/>
            <a:round/>
            <a:headEnd type="none" w="med" len="med"/>
            <a:tailEnd type="none" w="med" len="med"/>
          </a:ln>
          <a:effectLst/>
        </p:spPr>
      </p:cxnSp>
      <p:cxnSp>
        <p:nvCxnSpPr>
          <p:cNvPr id="42" name="직선 화살표 연결선 41"/>
          <p:cNvCxnSpPr/>
          <p:nvPr/>
        </p:nvCxnSpPr>
        <p:spPr bwMode="auto">
          <a:xfrm>
            <a:off x="2254357" y="3175333"/>
            <a:ext cx="1898576" cy="0"/>
          </a:xfrm>
          <a:prstGeom prst="straightConnector1">
            <a:avLst/>
          </a:prstGeom>
          <a:noFill/>
          <a:ln w="9525" cap="flat" cmpd="sng" algn="ctr">
            <a:solidFill>
              <a:schemeClr val="tx1"/>
            </a:solidFill>
            <a:prstDash val="solid"/>
            <a:round/>
            <a:headEnd type="triangle" w="med" len="med"/>
            <a:tailEnd type="triangle"/>
          </a:ln>
          <a:effectLst/>
        </p:spPr>
      </p:cxnSp>
      <p:sp>
        <p:nvSpPr>
          <p:cNvPr id="49" name="Text Box 33"/>
          <p:cNvSpPr txBox="1">
            <a:spLocks noChangeArrowheads="1"/>
          </p:cNvSpPr>
          <p:nvPr/>
        </p:nvSpPr>
        <p:spPr bwMode="auto">
          <a:xfrm>
            <a:off x="2220172" y="4036185"/>
            <a:ext cx="95264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gn="ctr">
              <a:lnSpc>
                <a:spcPct val="100000"/>
              </a:lnSpc>
              <a:buFont typeface="Times New Roman" pitchFamily="18" charset="0"/>
              <a:buNone/>
            </a:pPr>
            <a:r>
              <a:rPr lang="en-US" altLang="ko-KR" sz="1200" b="1" dirty="0" smtClean="0">
                <a:solidFill>
                  <a:schemeClr val="tx1"/>
                </a:solidFill>
                <a:latin typeface="맑은 고딕" pitchFamily="50" charset="-127"/>
                <a:ea typeface="맑은 고딕" pitchFamily="50" charset="-127"/>
              </a:rPr>
              <a:t>Operation Cycle</a:t>
            </a:r>
            <a:endParaRPr lang="en-GB" altLang="ko-KR" sz="1200" b="1" dirty="0">
              <a:solidFill>
                <a:schemeClr val="tx1"/>
              </a:solidFill>
              <a:latin typeface="맑은 고딕" pitchFamily="50" charset="-127"/>
              <a:ea typeface="맑은 고딕" pitchFamily="50" charset="-127"/>
            </a:endParaRPr>
          </a:p>
        </p:txBody>
      </p:sp>
      <p:cxnSp>
        <p:nvCxnSpPr>
          <p:cNvPr id="50" name="직선 연결선 49"/>
          <p:cNvCxnSpPr/>
          <p:nvPr/>
        </p:nvCxnSpPr>
        <p:spPr bwMode="auto">
          <a:xfrm flipV="1">
            <a:off x="3203645" y="3634344"/>
            <a:ext cx="0" cy="541431"/>
          </a:xfrm>
          <a:prstGeom prst="line">
            <a:avLst/>
          </a:prstGeom>
          <a:noFill/>
          <a:ln w="9525" cap="flat" cmpd="sng" algn="ctr">
            <a:solidFill>
              <a:schemeClr val="tx1"/>
            </a:solidFill>
            <a:prstDash val="solid"/>
            <a:round/>
            <a:headEnd type="none" w="med" len="med"/>
            <a:tailEnd type="none" w="med" len="med"/>
          </a:ln>
          <a:effectLst/>
        </p:spPr>
      </p:cxnSp>
      <p:cxnSp>
        <p:nvCxnSpPr>
          <p:cNvPr id="51" name="직선 연결선 50"/>
          <p:cNvCxnSpPr/>
          <p:nvPr/>
        </p:nvCxnSpPr>
        <p:spPr bwMode="auto">
          <a:xfrm flipV="1">
            <a:off x="2254357" y="3634345"/>
            <a:ext cx="0" cy="541431"/>
          </a:xfrm>
          <a:prstGeom prst="line">
            <a:avLst/>
          </a:prstGeom>
          <a:noFill/>
          <a:ln w="9525" cap="flat" cmpd="sng" algn="ctr">
            <a:solidFill>
              <a:schemeClr val="tx1"/>
            </a:solidFill>
            <a:prstDash val="solid"/>
            <a:round/>
            <a:headEnd type="none" w="med" len="med"/>
            <a:tailEnd type="none" w="med" len="med"/>
          </a:ln>
          <a:effectLst/>
        </p:spPr>
      </p:cxnSp>
      <p:cxnSp>
        <p:nvCxnSpPr>
          <p:cNvPr id="52" name="직선 화살표 연결선 51"/>
          <p:cNvCxnSpPr/>
          <p:nvPr/>
        </p:nvCxnSpPr>
        <p:spPr bwMode="auto">
          <a:xfrm>
            <a:off x="2220171" y="3971847"/>
            <a:ext cx="983474" cy="0"/>
          </a:xfrm>
          <a:prstGeom prst="straightConnector1">
            <a:avLst/>
          </a:prstGeom>
          <a:noFill/>
          <a:ln w="9525" cap="flat" cmpd="sng" algn="ctr">
            <a:solidFill>
              <a:schemeClr val="tx1"/>
            </a:solidFill>
            <a:prstDash val="solid"/>
            <a:round/>
            <a:headEnd type="triangle" w="med" len="med"/>
            <a:tailEnd type="triangle"/>
          </a:ln>
          <a:effectLst/>
        </p:spPr>
      </p:cxnSp>
      <p:sp>
        <p:nvSpPr>
          <p:cNvPr id="2" name="슬라이드 번호 개체 틀 1"/>
          <p:cNvSpPr>
            <a:spLocks noGrp="1"/>
          </p:cNvSpPr>
          <p:nvPr>
            <p:ph type="sldNum" sz="quarter" idx="12"/>
          </p:nvPr>
        </p:nvSpPr>
        <p:spPr/>
        <p:txBody>
          <a:bodyPr/>
          <a:lstStyle/>
          <a:p>
            <a:fld id="{2D142775-8AFA-4C0E-ABB6-453B16820F48}" type="slidenum">
              <a:rPr lang="ko-KR" altLang="en-US" smtClean="0"/>
              <a:t>11</a:t>
            </a:fld>
            <a:endParaRPr lang="ko-KR" altLang="en-US"/>
          </a:p>
        </p:txBody>
      </p:sp>
    </p:spTree>
    <p:extLst>
      <p:ext uri="{BB962C8B-B14F-4D97-AF65-F5344CB8AC3E}">
        <p14:creationId xmlns:p14="http://schemas.microsoft.com/office/powerpoint/2010/main" val="1208617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smtClean="0"/>
              <a:t>Conversion Timing</a:t>
            </a:r>
          </a:p>
        </p:txBody>
      </p:sp>
      <p:sp>
        <p:nvSpPr>
          <p:cNvPr id="11267" name="Rectangle 3"/>
          <p:cNvSpPr>
            <a:spLocks noGrp="1" noChangeArrowheads="1"/>
          </p:cNvSpPr>
          <p:nvPr>
            <p:ph idx="1"/>
          </p:nvPr>
        </p:nvSpPr>
        <p:spPr/>
        <p:txBody>
          <a:bodyPr/>
          <a:lstStyle/>
          <a:p>
            <a:r>
              <a:rPr lang="en-US" altLang="ko-KR" dirty="0" smtClean="0"/>
              <a:t>ADC initialization : 25 ADC clock cycles</a:t>
            </a:r>
          </a:p>
          <a:p>
            <a:r>
              <a:rPr lang="en-US" altLang="ko-KR" dirty="0" smtClean="0"/>
              <a:t>Normal conversion : 13 ADC clock cycles</a:t>
            </a:r>
          </a:p>
          <a:p>
            <a:r>
              <a:rPr lang="en-US" altLang="ko-KR" dirty="0" smtClean="0"/>
              <a:t>Sample-and-Hold time </a:t>
            </a:r>
          </a:p>
          <a:p>
            <a:pPr lvl="1"/>
            <a:r>
              <a:rPr lang="en-US" altLang="ko-KR" dirty="0" smtClean="0"/>
              <a:t>The first conversion : 13.5 ADC clock cycles</a:t>
            </a:r>
          </a:p>
          <a:p>
            <a:pPr lvl="1"/>
            <a:r>
              <a:rPr lang="en-US" altLang="ko-KR" dirty="0" smtClean="0"/>
              <a:t>After 1</a:t>
            </a:r>
            <a:r>
              <a:rPr lang="en-US" altLang="ko-KR" baseline="30000" dirty="0" smtClean="0"/>
              <a:t>st</a:t>
            </a:r>
            <a:r>
              <a:rPr lang="en-US" altLang="ko-KR" dirty="0" smtClean="0"/>
              <a:t> conversion : 1.5 ADC clock cycles</a:t>
            </a:r>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110</a:t>
            </a:fld>
            <a:endParaRPr lang="en-GB" altLang="ko-KR"/>
          </a:p>
        </p:txBody>
      </p:sp>
      <p:pic>
        <p:nvPicPr>
          <p:cNvPr id="4" name="그림 3"/>
          <p:cNvPicPr>
            <a:picLocks noChangeAspect="1"/>
          </p:cNvPicPr>
          <p:nvPr/>
        </p:nvPicPr>
        <p:blipFill>
          <a:blip r:embed="rId3"/>
          <a:stretch>
            <a:fillRect/>
          </a:stretch>
        </p:blipFill>
        <p:spPr>
          <a:xfrm>
            <a:off x="2713657" y="3140969"/>
            <a:ext cx="6791325" cy="1590675"/>
          </a:xfrm>
          <a:prstGeom prst="rect">
            <a:avLst/>
          </a:prstGeom>
        </p:spPr>
      </p:pic>
    </p:spTree>
    <p:extLst>
      <p:ext uri="{BB962C8B-B14F-4D97-AF65-F5344CB8AC3E}">
        <p14:creationId xmlns:p14="http://schemas.microsoft.com/office/powerpoint/2010/main" val="29381841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Single Conversion</a:t>
            </a:r>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111</a:t>
            </a:fld>
            <a:endParaRPr lang="en-GB" altLang="ko-KR"/>
          </a:p>
        </p:txBody>
      </p:sp>
      <p:pic>
        <p:nvPicPr>
          <p:cNvPr id="122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334" y="3968586"/>
            <a:ext cx="5975994" cy="285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334" y="980728"/>
            <a:ext cx="5975994" cy="286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02810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Free-running Conversion</a:t>
            </a:r>
          </a:p>
        </p:txBody>
      </p:sp>
      <p:sp>
        <p:nvSpPr>
          <p:cNvPr id="2" name="내용 개체 틀 1"/>
          <p:cNvSpPr>
            <a:spLocks noGrp="1"/>
          </p:cNvSpPr>
          <p:nvPr>
            <p:ph idx="1"/>
          </p:nvPr>
        </p:nvSpPr>
        <p:spPr/>
        <p:txBody>
          <a:bodyPr/>
          <a:lstStyle/>
          <a:p>
            <a:r>
              <a:rPr lang="en-US" altLang="ko-KR" dirty="0" smtClean="0"/>
              <a:t>Continuous conversion</a:t>
            </a:r>
          </a:p>
          <a:p>
            <a:pPr lvl="1"/>
            <a:endParaRPr lang="en-US" altLang="ko-KR" dirty="0" smtClean="0"/>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112</a:t>
            </a:fld>
            <a:endParaRPr lang="en-GB" altLang="ko-K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714" y="1691481"/>
            <a:ext cx="5244336" cy="466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6802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smtClean="0"/>
              <a:t>Precision of ADC</a:t>
            </a:r>
            <a:endParaRPr lang="en-US" altLang="ko-KR" dirty="0" smtClean="0"/>
          </a:p>
        </p:txBody>
      </p:sp>
      <p:sp>
        <p:nvSpPr>
          <p:cNvPr id="14339" name="Rectangle 3"/>
          <p:cNvSpPr>
            <a:spLocks noGrp="1" noChangeArrowheads="1"/>
          </p:cNvSpPr>
          <p:nvPr>
            <p:ph idx="1"/>
          </p:nvPr>
        </p:nvSpPr>
        <p:spPr/>
        <p:txBody>
          <a:bodyPr/>
          <a:lstStyle/>
          <a:p>
            <a:r>
              <a:rPr lang="en-US" altLang="ko-KR" dirty="0" smtClean="0"/>
              <a:t>n-bit</a:t>
            </a:r>
            <a:r>
              <a:rPr lang="ko-KR" altLang="en-US" dirty="0" smtClean="0"/>
              <a:t> </a:t>
            </a:r>
            <a:r>
              <a:rPr lang="en-US" altLang="ko-KR" dirty="0" smtClean="0"/>
              <a:t>single-ended conversion</a:t>
            </a:r>
          </a:p>
          <a:p>
            <a:pPr lvl="1"/>
            <a:r>
              <a:rPr lang="en-US" altLang="ko-KR" dirty="0" smtClean="0"/>
              <a:t>GND : 0</a:t>
            </a:r>
          </a:p>
          <a:p>
            <a:pPr lvl="1"/>
            <a:r>
              <a:rPr lang="en-US" altLang="ko-KR" dirty="0" smtClean="0"/>
              <a:t>V(ref) : 2n – 1, n=10</a:t>
            </a:r>
          </a:p>
          <a:p>
            <a:pPr lvl="1"/>
            <a:endParaRPr lang="en-US" altLang="ko-KR" dirty="0" smtClean="0"/>
          </a:p>
          <a:p>
            <a:r>
              <a:rPr lang="en-US" altLang="ko-KR" dirty="0" smtClean="0"/>
              <a:t>Quantization error</a:t>
            </a:r>
          </a:p>
          <a:p>
            <a:pPr lvl="1"/>
            <a:r>
              <a:rPr lang="en-US" altLang="ko-KR" dirty="0" smtClean="0"/>
              <a:t>The difference between the analog signal and the closest available digital value at each sampling instant from the A/D converter.</a:t>
            </a:r>
          </a:p>
          <a:p>
            <a:endParaRPr lang="en-US" altLang="ko-KR" dirty="0" smtClean="0"/>
          </a:p>
          <a:p>
            <a:r>
              <a:rPr lang="en-US" altLang="ko-KR" dirty="0" smtClean="0"/>
              <a:t>Absolute accuracy</a:t>
            </a:r>
          </a:p>
          <a:p>
            <a:pPr lvl="1"/>
            <a:r>
              <a:rPr lang="en-US" altLang="ko-KR" dirty="0" smtClean="0"/>
              <a:t>The maximum difference between the actual value and the conversed value.</a:t>
            </a:r>
          </a:p>
          <a:p>
            <a:pPr lvl="1"/>
            <a:r>
              <a:rPr lang="en-US" altLang="ko-KR" dirty="0" smtClean="0"/>
              <a:t>Offset error, gain error, differential error, non-linearity error. </a:t>
            </a:r>
          </a:p>
          <a:p>
            <a:endParaRPr lang="en-US" altLang="ko-KR" dirty="0" smtClean="0"/>
          </a:p>
          <a:p>
            <a:r>
              <a:rPr lang="en-US" altLang="ko-KR" dirty="0" smtClean="0"/>
              <a:t>The </a:t>
            </a:r>
            <a:r>
              <a:rPr lang="en-US" altLang="ko-KR" dirty="0"/>
              <a:t>conversion result of ADC is stored into ADC Result Register (ADCL, ADCH).</a:t>
            </a:r>
          </a:p>
          <a:p>
            <a:pPr lvl="1"/>
            <a:r>
              <a:rPr lang="en-US" altLang="ko-KR" dirty="0"/>
              <a:t>Single-ended </a:t>
            </a:r>
            <a:r>
              <a:rPr lang="en-US" altLang="ko-KR" dirty="0" smtClean="0"/>
              <a:t>signal conversion</a:t>
            </a:r>
            <a:endParaRPr lang="en-US" altLang="ko-KR" dirty="0"/>
          </a:p>
          <a:p>
            <a:pPr lvl="2"/>
            <a:r>
              <a:rPr lang="en-US" altLang="ko-KR" dirty="0"/>
              <a:t>0~1023(0x3FF)</a:t>
            </a:r>
          </a:p>
          <a:p>
            <a:pPr lvl="1"/>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113</a:t>
            </a:fld>
            <a:endParaRPr lang="en-GB" altLang="ko-K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287" y="5401933"/>
            <a:ext cx="1906323" cy="86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6458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smtClean="0"/>
              <a:t>Offset/Gain Error</a:t>
            </a:r>
            <a:endParaRPr lang="en-US" altLang="ko-KR" dirty="0" smtClean="0"/>
          </a:p>
        </p:txBody>
      </p:sp>
      <p:sp>
        <p:nvSpPr>
          <p:cNvPr id="15363" name="Rectangle 3"/>
          <p:cNvSpPr>
            <a:spLocks noGrp="1" noChangeArrowheads="1"/>
          </p:cNvSpPr>
          <p:nvPr>
            <p:ph idx="1"/>
          </p:nvPr>
        </p:nvSpPr>
        <p:spPr/>
        <p:txBody>
          <a:bodyPr/>
          <a:lstStyle/>
          <a:p>
            <a:r>
              <a:rPr lang="en-US" altLang="ko-KR" dirty="0" smtClean="0"/>
              <a:t>Offset error</a:t>
            </a:r>
          </a:p>
          <a:p>
            <a:pPr lvl="1"/>
            <a:r>
              <a:rPr lang="en-US" altLang="ko-KR" dirty="0" smtClean="0"/>
              <a:t>The deviation of the first transition (0x000 to 0x001) compared to the ideal transition (at 0.5 LSB).</a:t>
            </a:r>
          </a:p>
          <a:p>
            <a:pPr lvl="2"/>
            <a:r>
              <a:rPr lang="en-US" altLang="ko-KR" dirty="0" smtClean="0"/>
              <a:t>Ideal value: 0 LSB.</a:t>
            </a:r>
          </a:p>
          <a:p>
            <a:r>
              <a:rPr lang="en-US" altLang="ko-KR" dirty="0" smtClean="0"/>
              <a:t>Gain error</a:t>
            </a:r>
          </a:p>
          <a:p>
            <a:pPr lvl="1"/>
            <a:r>
              <a:rPr lang="en-US" altLang="ko-KR" dirty="0" smtClean="0"/>
              <a:t>The deviation of the last transition (0x3FE to 0x3FF) compared to the ideal transition (at 1.5 LSB below maximum). </a:t>
            </a:r>
          </a:p>
          <a:p>
            <a:pPr lvl="2"/>
            <a:r>
              <a:rPr lang="en-US" altLang="ko-KR" dirty="0" smtClean="0"/>
              <a:t>Ideal value: 0 LSB  </a:t>
            </a:r>
          </a:p>
          <a:p>
            <a:pPr lvl="2"/>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114</a:t>
            </a:fld>
            <a:endParaRPr lang="en-GB" altLang="ko-KR"/>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060" y="3434398"/>
            <a:ext cx="4405701" cy="284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211" y="3434398"/>
            <a:ext cx="4297903" cy="28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54252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INL/DNL Error</a:t>
            </a:r>
            <a:endParaRPr lang="en-US" altLang="ko-KR" dirty="0" smtClean="0"/>
          </a:p>
        </p:txBody>
      </p:sp>
      <p:sp>
        <p:nvSpPr>
          <p:cNvPr id="16387" name="Rectangle 3"/>
          <p:cNvSpPr>
            <a:spLocks noGrp="1" noChangeArrowheads="1"/>
          </p:cNvSpPr>
          <p:nvPr>
            <p:ph idx="1"/>
          </p:nvPr>
        </p:nvSpPr>
        <p:spPr/>
        <p:txBody>
          <a:bodyPr/>
          <a:lstStyle/>
          <a:p>
            <a:r>
              <a:rPr lang="en-US" altLang="ko-KR" dirty="0" smtClean="0"/>
              <a:t>Integral Non-linearity (INL)</a:t>
            </a:r>
          </a:p>
          <a:p>
            <a:pPr lvl="1"/>
            <a:r>
              <a:rPr lang="en-US" altLang="ko-KR" dirty="0" smtClean="0"/>
              <a:t>The maximum deviation of an actual transition compared to an ideal transition for any code. </a:t>
            </a:r>
          </a:p>
          <a:p>
            <a:pPr lvl="2"/>
            <a:r>
              <a:rPr lang="en-US" altLang="ko-KR" dirty="0" smtClean="0"/>
              <a:t>Ideal value: 0 LSB.  </a:t>
            </a:r>
          </a:p>
          <a:p>
            <a:pPr lvl="1"/>
            <a:endParaRPr lang="en-US" altLang="ko-KR" dirty="0" smtClean="0"/>
          </a:p>
          <a:p>
            <a:r>
              <a:rPr lang="en-US" altLang="ko-KR" dirty="0" smtClean="0"/>
              <a:t>Differential Non-linearity (DNL)</a:t>
            </a:r>
          </a:p>
          <a:p>
            <a:pPr lvl="1"/>
            <a:r>
              <a:rPr lang="en-US" altLang="ko-KR" dirty="0" smtClean="0"/>
              <a:t>The maximum deviation of the actual code width (the interval between two adjacent transitions) from the ideal code width (1 LSB). </a:t>
            </a:r>
          </a:p>
          <a:p>
            <a:pPr lvl="2"/>
            <a:r>
              <a:rPr lang="en-US" altLang="ko-KR" dirty="0" smtClean="0"/>
              <a:t>Ideal value: 0 LSB. </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115</a:t>
            </a:fld>
            <a:endParaRPr lang="en-GB" altLang="ko-KR"/>
          </a:p>
        </p:txBody>
      </p:sp>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319" y="3437834"/>
            <a:ext cx="4534657" cy="299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536" y="3517118"/>
            <a:ext cx="4151664" cy="29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4458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smtClean="0"/>
              <a:t>ADC Registers</a:t>
            </a:r>
            <a:endParaRPr lang="en-US" altLang="ko-KR" dirty="0" smtClean="0"/>
          </a:p>
        </p:txBody>
      </p:sp>
      <p:sp>
        <p:nvSpPr>
          <p:cNvPr id="16387" name="Rectangle 3"/>
          <p:cNvSpPr>
            <a:spLocks noGrp="1" noChangeArrowheads="1"/>
          </p:cNvSpPr>
          <p:nvPr>
            <p:ph idx="1"/>
          </p:nvPr>
        </p:nvSpPr>
        <p:spPr/>
        <p:txBody>
          <a:bodyPr/>
          <a:lstStyle/>
          <a:p>
            <a:r>
              <a:rPr lang="en-US" altLang="ko-KR" dirty="0" smtClean="0"/>
              <a:t>ADMUX (ADC Multiplexer Selection Register)</a:t>
            </a:r>
          </a:p>
          <a:p>
            <a:r>
              <a:rPr lang="en-US" altLang="ko-KR" dirty="0" smtClean="0"/>
              <a:t>ADCSRA/B (ADC Control and Status Register A/B)</a:t>
            </a:r>
          </a:p>
          <a:p>
            <a:r>
              <a:rPr lang="en-US" altLang="ko-KR" dirty="0" smtClean="0"/>
              <a:t>ADCL/ADCH (ADC Data Register Low/High)</a:t>
            </a:r>
          </a:p>
          <a:p>
            <a:r>
              <a:rPr lang="en-US" altLang="ko-KR" dirty="0" smtClean="0"/>
              <a:t>DIDR0/2 (Digital Input Disable Register 0/2)</a:t>
            </a:r>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116</a:t>
            </a:fld>
            <a:endParaRPr lang="en-GB" altLang="ko-KR"/>
          </a:p>
        </p:txBody>
      </p:sp>
    </p:spTree>
    <p:extLst>
      <p:ext uri="{BB962C8B-B14F-4D97-AF65-F5344CB8AC3E}">
        <p14:creationId xmlns:p14="http://schemas.microsoft.com/office/powerpoint/2010/main" val="7889386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smtClean="0"/>
              <a:t>ADMUX</a:t>
            </a:r>
            <a:endParaRPr lang="en-US" altLang="ko-KR" dirty="0" smtClean="0"/>
          </a:p>
        </p:txBody>
      </p:sp>
      <p:sp>
        <p:nvSpPr>
          <p:cNvPr id="16387" name="Rectangle 3"/>
          <p:cNvSpPr>
            <a:spLocks noGrp="1" noChangeArrowheads="1"/>
          </p:cNvSpPr>
          <p:nvPr>
            <p:ph idx="1"/>
          </p:nvPr>
        </p:nvSpPr>
        <p:spPr/>
        <p:txBody>
          <a:bodyPr>
            <a:normAutofit/>
          </a:bodyPr>
          <a:lstStyle/>
          <a:p>
            <a:r>
              <a:rPr lang="en-US" altLang="ko-KR" dirty="0" smtClean="0"/>
              <a:t>ADC Multiplexer Selection Register (ADMUX)</a:t>
            </a:r>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r>
              <a:rPr lang="en-US" altLang="ko-KR" dirty="0" smtClean="0"/>
              <a:t>REFS1:0 (Reference Selection Bits)</a:t>
            </a:r>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r>
              <a:rPr lang="en-US" altLang="ko-KR" dirty="0" smtClean="0"/>
              <a:t>ADLAR (ADC Left Adjust Result)</a:t>
            </a:r>
          </a:p>
          <a:p>
            <a:pPr lvl="1"/>
            <a:r>
              <a:rPr lang="en-US" altLang="ko-KR" dirty="0" smtClean="0"/>
              <a:t>If ‘1’, the value of conversion result is left-adjusted. (MSB side).</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117</a:t>
            </a:fld>
            <a:endParaRPr lang="en-GB" altLang="ko-KR"/>
          </a:p>
        </p:txBody>
      </p:sp>
      <p:pic>
        <p:nvPicPr>
          <p:cNvPr id="4" name="그림 3"/>
          <p:cNvPicPr>
            <a:picLocks noChangeAspect="1"/>
          </p:cNvPicPr>
          <p:nvPr/>
        </p:nvPicPr>
        <p:blipFill>
          <a:blip r:embed="rId3"/>
          <a:stretch>
            <a:fillRect/>
          </a:stretch>
        </p:blipFill>
        <p:spPr>
          <a:xfrm>
            <a:off x="2221917" y="3689038"/>
            <a:ext cx="7604149" cy="1345286"/>
          </a:xfrm>
          <a:prstGeom prst="rect">
            <a:avLst/>
          </a:prstGeom>
        </p:spPr>
      </p:pic>
      <p:pic>
        <p:nvPicPr>
          <p:cNvPr id="5" name="그림 4"/>
          <p:cNvPicPr>
            <a:picLocks noChangeAspect="1"/>
          </p:cNvPicPr>
          <p:nvPr/>
        </p:nvPicPr>
        <p:blipFill>
          <a:blip r:embed="rId4"/>
          <a:stretch>
            <a:fillRect/>
          </a:stretch>
        </p:blipFill>
        <p:spPr>
          <a:xfrm>
            <a:off x="2420983" y="1780030"/>
            <a:ext cx="6820172" cy="766369"/>
          </a:xfrm>
          <a:prstGeom prst="rect">
            <a:avLst/>
          </a:prstGeom>
        </p:spPr>
      </p:pic>
    </p:spTree>
    <p:extLst>
      <p:ext uri="{BB962C8B-B14F-4D97-AF65-F5344CB8AC3E}">
        <p14:creationId xmlns:p14="http://schemas.microsoft.com/office/powerpoint/2010/main" val="2270164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smtClean="0"/>
              <a:t>ADMUX</a:t>
            </a:r>
            <a:endParaRPr lang="en-US" altLang="ko-KR" dirty="0" smtClean="0"/>
          </a:p>
        </p:txBody>
      </p:sp>
      <p:sp>
        <p:nvSpPr>
          <p:cNvPr id="17411" name="Rectangle 3"/>
          <p:cNvSpPr>
            <a:spLocks noGrp="1" noChangeArrowheads="1"/>
          </p:cNvSpPr>
          <p:nvPr>
            <p:ph idx="1"/>
          </p:nvPr>
        </p:nvSpPr>
        <p:spPr/>
        <p:txBody>
          <a:bodyPr/>
          <a:lstStyle/>
          <a:p>
            <a:r>
              <a:rPr lang="en-US" altLang="ko-KR" dirty="0" smtClean="0"/>
              <a:t>MUX3:0 (Analog Channel Selection Bits) </a:t>
            </a:r>
          </a:p>
          <a:p>
            <a:pPr lvl="1"/>
            <a:r>
              <a:rPr lang="en-US" altLang="ko-KR" dirty="0" smtClean="0"/>
              <a:t>Select the analog input.</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118</a:t>
            </a:fld>
            <a:endParaRPr lang="en-GB" altLang="ko-KR"/>
          </a:p>
        </p:txBody>
      </p:sp>
      <p:pic>
        <p:nvPicPr>
          <p:cNvPr id="4" name="그림 3"/>
          <p:cNvPicPr>
            <a:picLocks noChangeAspect="1"/>
          </p:cNvPicPr>
          <p:nvPr/>
        </p:nvPicPr>
        <p:blipFill>
          <a:blip r:embed="rId3"/>
          <a:stretch>
            <a:fillRect/>
          </a:stretch>
        </p:blipFill>
        <p:spPr>
          <a:xfrm>
            <a:off x="3381242" y="1956436"/>
            <a:ext cx="4182289" cy="4220527"/>
          </a:xfrm>
          <a:prstGeom prst="rect">
            <a:avLst/>
          </a:prstGeom>
        </p:spPr>
      </p:pic>
    </p:spTree>
    <p:extLst>
      <p:ext uri="{BB962C8B-B14F-4D97-AF65-F5344CB8AC3E}">
        <p14:creationId xmlns:p14="http://schemas.microsoft.com/office/powerpoint/2010/main" val="14611231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ADCSRA</a:t>
            </a:r>
            <a:endParaRPr lang="en-US" altLang="ko-KR" dirty="0" smtClean="0"/>
          </a:p>
        </p:txBody>
      </p:sp>
      <p:sp>
        <p:nvSpPr>
          <p:cNvPr id="19459" name="Rectangle 3"/>
          <p:cNvSpPr>
            <a:spLocks noGrp="1" noChangeArrowheads="1"/>
          </p:cNvSpPr>
          <p:nvPr>
            <p:ph idx="1"/>
          </p:nvPr>
        </p:nvSpPr>
        <p:spPr/>
        <p:txBody>
          <a:bodyPr/>
          <a:lstStyle/>
          <a:p>
            <a:r>
              <a:rPr lang="en-US" altLang="ko-KR" dirty="0" smtClean="0"/>
              <a:t>ADC Control and Status Register – A</a:t>
            </a:r>
          </a:p>
          <a:p>
            <a:r>
              <a:rPr lang="en-US" altLang="ko-KR" dirty="0" smtClean="0"/>
              <a:t>ADEN (ADC Enable)</a:t>
            </a:r>
          </a:p>
          <a:p>
            <a:pPr lvl="1"/>
            <a:r>
              <a:rPr lang="en-US" altLang="ko-KR" dirty="0" smtClean="0"/>
              <a:t>1 : ADC circuit enabled</a:t>
            </a:r>
          </a:p>
          <a:p>
            <a:r>
              <a:rPr lang="en-US" altLang="ko-KR" dirty="0" smtClean="0"/>
              <a:t>ADSC (ADC Start Conversion)</a:t>
            </a:r>
          </a:p>
          <a:p>
            <a:pPr lvl="1"/>
            <a:r>
              <a:rPr lang="en-US" altLang="ko-KR" dirty="0" smtClean="0"/>
              <a:t>1 : conversion start. After finish, set to ‘0’ automatically.</a:t>
            </a:r>
          </a:p>
          <a:p>
            <a:r>
              <a:rPr lang="en-US" altLang="ko-KR" dirty="0" smtClean="0"/>
              <a:t>ADATE (ADC Auto Trigger Enable)</a:t>
            </a:r>
          </a:p>
          <a:p>
            <a:pPr lvl="1"/>
            <a:r>
              <a:rPr lang="en-US" altLang="ko-KR" dirty="0" smtClean="0"/>
              <a:t>1 : Start at the rising edge of trigger signal.</a:t>
            </a:r>
          </a:p>
          <a:p>
            <a:r>
              <a:rPr lang="en-US" altLang="ko-KR" dirty="0" smtClean="0"/>
              <a:t>ADIF (ADC Interrupt Flag)</a:t>
            </a:r>
          </a:p>
          <a:p>
            <a:pPr lvl="1"/>
            <a:r>
              <a:rPr lang="en-US" altLang="ko-KR" dirty="0" smtClean="0"/>
              <a:t>1 : After conversion is completed, set to ‘1’. For clear, write</a:t>
            </a:r>
            <a:r>
              <a:rPr lang="ko-KR" altLang="en-US" dirty="0" smtClean="0"/>
              <a:t> </a:t>
            </a:r>
            <a:r>
              <a:rPr lang="en-US" altLang="ko-KR" dirty="0" smtClean="0"/>
              <a:t>‘1’ to it.</a:t>
            </a:r>
          </a:p>
          <a:p>
            <a:r>
              <a:rPr lang="en-US" altLang="ko-KR" dirty="0" smtClean="0"/>
              <a:t>ADIE (ADC Interrupt Enable)</a:t>
            </a:r>
          </a:p>
          <a:p>
            <a:pPr lvl="1"/>
            <a:r>
              <a:rPr lang="en-US" altLang="ko-KR" dirty="0" smtClean="0"/>
              <a:t>1 : interrupt</a:t>
            </a:r>
            <a:r>
              <a:rPr lang="ko-KR" altLang="en-US" dirty="0" smtClean="0"/>
              <a:t> </a:t>
            </a:r>
            <a:r>
              <a:rPr lang="en-US" altLang="ko-KR" dirty="0" smtClean="0"/>
              <a:t>enabled. </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119</a:t>
            </a:fld>
            <a:endParaRPr lang="en-GB" altLang="ko-KR"/>
          </a:p>
        </p:txBody>
      </p:sp>
      <p:pic>
        <p:nvPicPr>
          <p:cNvPr id="3" name="그림 2"/>
          <p:cNvPicPr>
            <a:picLocks noChangeAspect="1"/>
          </p:cNvPicPr>
          <p:nvPr/>
        </p:nvPicPr>
        <p:blipFill>
          <a:blip r:embed="rId3"/>
          <a:stretch>
            <a:fillRect/>
          </a:stretch>
        </p:blipFill>
        <p:spPr>
          <a:xfrm>
            <a:off x="2073316" y="4814571"/>
            <a:ext cx="8348738" cy="889544"/>
          </a:xfrm>
          <a:prstGeom prst="rect">
            <a:avLst/>
          </a:prstGeom>
        </p:spPr>
      </p:pic>
    </p:spTree>
    <p:extLst>
      <p:ext uri="{BB962C8B-B14F-4D97-AF65-F5344CB8AC3E}">
        <p14:creationId xmlns:p14="http://schemas.microsoft.com/office/powerpoint/2010/main" val="38082472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dirty="0" smtClean="0"/>
              <a:t>Instruction Execution Timing</a:t>
            </a:r>
            <a:endParaRPr lang="en-GB" altLang="ko-KR" dirty="0" smtClean="0"/>
          </a:p>
        </p:txBody>
      </p:sp>
      <p:sp>
        <p:nvSpPr>
          <p:cNvPr id="9220" name="Rectangle 3"/>
          <p:cNvSpPr>
            <a:spLocks noGrp="1" noChangeArrowheads="1"/>
          </p:cNvSpPr>
          <p:nvPr>
            <p:ph idx="1"/>
          </p:nvPr>
        </p:nvSpPr>
        <p:spPr/>
        <p:txBody>
          <a:bodyPr/>
          <a:lstStyle/>
          <a:p>
            <a:r>
              <a:rPr lang="en-US" altLang="ko-KR" dirty="0" smtClean="0"/>
              <a:t>Parallel instruction fetches &amp; instruction executions</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Single cycle ALU operation</a:t>
            </a:r>
            <a:endParaRPr lang="en-GB" altLang="ko-KR" dirty="0" smtClean="0"/>
          </a:p>
        </p:txBody>
      </p:sp>
      <p:pic>
        <p:nvPicPr>
          <p:cNvPr id="2" name="그림 1"/>
          <p:cNvPicPr>
            <a:picLocks noChangeAspect="1"/>
          </p:cNvPicPr>
          <p:nvPr/>
        </p:nvPicPr>
        <p:blipFill>
          <a:blip r:embed="rId3"/>
          <a:stretch>
            <a:fillRect/>
          </a:stretch>
        </p:blipFill>
        <p:spPr>
          <a:xfrm>
            <a:off x="1568769" y="4228613"/>
            <a:ext cx="6731228" cy="2195192"/>
          </a:xfrm>
          <a:prstGeom prst="rect">
            <a:avLst/>
          </a:prstGeom>
        </p:spPr>
      </p:pic>
      <p:pic>
        <p:nvPicPr>
          <p:cNvPr id="3" name="그림 2"/>
          <p:cNvPicPr>
            <a:picLocks noChangeAspect="1"/>
          </p:cNvPicPr>
          <p:nvPr/>
        </p:nvPicPr>
        <p:blipFill>
          <a:blip r:embed="rId4"/>
          <a:stretch>
            <a:fillRect/>
          </a:stretch>
        </p:blipFill>
        <p:spPr>
          <a:xfrm>
            <a:off x="1568769" y="1435199"/>
            <a:ext cx="6732128" cy="2307107"/>
          </a:xfrm>
          <a:prstGeom prst="rect">
            <a:avLst/>
          </a:prstGeom>
        </p:spPr>
      </p:pic>
      <p:sp>
        <p:nvSpPr>
          <p:cNvPr id="4" name="슬라이드 번호 개체 틀 3"/>
          <p:cNvSpPr>
            <a:spLocks noGrp="1"/>
          </p:cNvSpPr>
          <p:nvPr>
            <p:ph type="sldNum" sz="quarter" idx="12"/>
          </p:nvPr>
        </p:nvSpPr>
        <p:spPr/>
        <p:txBody>
          <a:bodyPr/>
          <a:lstStyle/>
          <a:p>
            <a:fld id="{2D142775-8AFA-4C0E-ABB6-453B16820F48}" type="slidenum">
              <a:rPr lang="ko-KR" altLang="en-US" smtClean="0"/>
              <a:t>12</a:t>
            </a:fld>
            <a:endParaRPr lang="ko-KR" altLang="en-US"/>
          </a:p>
        </p:txBody>
      </p:sp>
    </p:spTree>
    <p:extLst>
      <p:ext uri="{BB962C8B-B14F-4D97-AF65-F5344CB8AC3E}">
        <p14:creationId xmlns:p14="http://schemas.microsoft.com/office/powerpoint/2010/main" val="8290764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ADCSRA</a:t>
            </a:r>
            <a:endParaRPr lang="en-US" altLang="ko-KR" dirty="0" smtClean="0"/>
          </a:p>
        </p:txBody>
      </p:sp>
      <p:sp>
        <p:nvSpPr>
          <p:cNvPr id="22531" name="Rectangle 3"/>
          <p:cNvSpPr>
            <a:spLocks noGrp="1" noChangeArrowheads="1"/>
          </p:cNvSpPr>
          <p:nvPr>
            <p:ph idx="1"/>
          </p:nvPr>
        </p:nvSpPr>
        <p:spPr/>
        <p:txBody>
          <a:bodyPr/>
          <a:lstStyle/>
          <a:p>
            <a:r>
              <a:rPr lang="en-US" altLang="ko-KR" dirty="0" smtClean="0"/>
              <a:t>ADPS2:0 (ADC Pre-scaler Select)</a:t>
            </a:r>
          </a:p>
          <a:p>
            <a:pPr lvl="1"/>
            <a:r>
              <a:rPr lang="en-US" altLang="ko-KR" dirty="0" smtClean="0"/>
              <a:t>Scaling factor of ADC clock  </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120</a:t>
            </a:fld>
            <a:endParaRPr lang="en-GB" altLang="ko-KR"/>
          </a:p>
        </p:txBody>
      </p:sp>
      <p:pic>
        <p:nvPicPr>
          <p:cNvPr id="225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797" y="1772816"/>
            <a:ext cx="50958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453" y="4005064"/>
            <a:ext cx="25209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8817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ADCSRB</a:t>
            </a:r>
            <a:endParaRPr lang="en-US" altLang="ko-KR" dirty="0" smtClean="0"/>
          </a:p>
        </p:txBody>
      </p:sp>
      <p:sp>
        <p:nvSpPr>
          <p:cNvPr id="19459" name="Rectangle 3"/>
          <p:cNvSpPr>
            <a:spLocks noGrp="1" noChangeArrowheads="1"/>
          </p:cNvSpPr>
          <p:nvPr>
            <p:ph idx="1"/>
          </p:nvPr>
        </p:nvSpPr>
        <p:spPr/>
        <p:txBody>
          <a:bodyPr/>
          <a:lstStyle/>
          <a:p>
            <a:r>
              <a:rPr lang="en-US" altLang="ko-KR" smtClean="0"/>
              <a:t>ADC Control and Status Register – B</a:t>
            </a:r>
          </a:p>
          <a:p>
            <a:r>
              <a:rPr lang="en-US" altLang="ko-KR" smtClean="0"/>
              <a:t>ADTS[2:0] (ADC Auto Trigger Source)</a:t>
            </a:r>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121</a:t>
            </a:fld>
            <a:endParaRPr lang="en-GB" altLang="ko-KR"/>
          </a:p>
        </p:txBody>
      </p:sp>
      <p:pic>
        <p:nvPicPr>
          <p:cNvPr id="4" name="그림 3"/>
          <p:cNvPicPr>
            <a:picLocks noChangeAspect="1"/>
          </p:cNvPicPr>
          <p:nvPr/>
        </p:nvPicPr>
        <p:blipFill>
          <a:blip r:embed="rId3"/>
          <a:stretch>
            <a:fillRect/>
          </a:stretch>
        </p:blipFill>
        <p:spPr>
          <a:xfrm>
            <a:off x="2146870" y="4489199"/>
            <a:ext cx="7549530" cy="758286"/>
          </a:xfrm>
          <a:prstGeom prst="rect">
            <a:avLst/>
          </a:prstGeom>
        </p:spPr>
      </p:pic>
      <p:pic>
        <p:nvPicPr>
          <p:cNvPr id="8" name="그림 7"/>
          <p:cNvPicPr>
            <a:picLocks noChangeAspect="1"/>
          </p:cNvPicPr>
          <p:nvPr/>
        </p:nvPicPr>
        <p:blipFill>
          <a:blip r:embed="rId4"/>
          <a:stretch>
            <a:fillRect/>
          </a:stretch>
        </p:blipFill>
        <p:spPr>
          <a:xfrm>
            <a:off x="2876055" y="1884877"/>
            <a:ext cx="6644605" cy="2079316"/>
          </a:xfrm>
          <a:prstGeom prst="rect">
            <a:avLst/>
          </a:prstGeom>
        </p:spPr>
      </p:pic>
    </p:spTree>
    <p:extLst>
      <p:ext uri="{BB962C8B-B14F-4D97-AF65-F5344CB8AC3E}">
        <p14:creationId xmlns:p14="http://schemas.microsoft.com/office/powerpoint/2010/main" val="36332755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DIDR</a:t>
            </a:r>
            <a:endParaRPr lang="en-US" altLang="ko-KR" dirty="0" smtClean="0"/>
          </a:p>
        </p:txBody>
      </p:sp>
      <p:sp>
        <p:nvSpPr>
          <p:cNvPr id="19459" name="Rectangle 3"/>
          <p:cNvSpPr>
            <a:spLocks noGrp="1" noChangeArrowheads="1"/>
          </p:cNvSpPr>
          <p:nvPr>
            <p:ph idx="1"/>
          </p:nvPr>
        </p:nvSpPr>
        <p:spPr/>
        <p:txBody>
          <a:bodyPr/>
          <a:lstStyle/>
          <a:p>
            <a:r>
              <a:rPr lang="en-US" altLang="ko-KR" dirty="0" smtClean="0"/>
              <a:t>DIDR (Digital Input Disable Register)</a:t>
            </a:r>
          </a:p>
          <a:p>
            <a:pPr lvl="1"/>
            <a:r>
              <a:rPr lang="en-US" altLang="ko-KR" dirty="0" smtClean="0"/>
              <a:t>ADC[15:0] pin</a:t>
            </a:r>
            <a:r>
              <a:rPr lang="ko-KR" altLang="en-US" dirty="0" smtClean="0"/>
              <a:t>의 </a:t>
            </a:r>
            <a:r>
              <a:rPr lang="en-US" altLang="ko-KR" dirty="0" smtClean="0"/>
              <a:t>digital input buffer disable </a:t>
            </a:r>
          </a:p>
          <a:p>
            <a:pPr lvl="1"/>
            <a:r>
              <a:rPr lang="en-US" altLang="ko-KR" dirty="0" smtClean="0"/>
              <a:t>It’s possible to save power consumption if DIDR set to ‘1’ only when ADC pin is used for ADC.</a:t>
            </a:r>
          </a:p>
          <a:p>
            <a:pPr lvl="2"/>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122</a:t>
            </a:fld>
            <a:endParaRPr lang="en-GB" altLang="ko-KR"/>
          </a:p>
        </p:txBody>
      </p:sp>
      <p:pic>
        <p:nvPicPr>
          <p:cNvPr id="6" name="그림 5"/>
          <p:cNvPicPr>
            <a:picLocks noChangeAspect="1"/>
          </p:cNvPicPr>
          <p:nvPr/>
        </p:nvPicPr>
        <p:blipFill>
          <a:blip r:embed="rId3"/>
          <a:stretch>
            <a:fillRect/>
          </a:stretch>
        </p:blipFill>
        <p:spPr>
          <a:xfrm>
            <a:off x="2135561" y="2643102"/>
            <a:ext cx="8048625" cy="828675"/>
          </a:xfrm>
          <a:prstGeom prst="rect">
            <a:avLst/>
          </a:prstGeom>
        </p:spPr>
      </p:pic>
      <p:pic>
        <p:nvPicPr>
          <p:cNvPr id="7" name="그림 6"/>
          <p:cNvPicPr>
            <a:picLocks noChangeAspect="1"/>
          </p:cNvPicPr>
          <p:nvPr/>
        </p:nvPicPr>
        <p:blipFill>
          <a:blip r:embed="rId4"/>
          <a:stretch>
            <a:fillRect/>
          </a:stretch>
        </p:blipFill>
        <p:spPr>
          <a:xfrm>
            <a:off x="2133735" y="3789040"/>
            <a:ext cx="7972425" cy="838200"/>
          </a:xfrm>
          <a:prstGeom prst="rect">
            <a:avLst/>
          </a:prstGeom>
        </p:spPr>
      </p:pic>
    </p:spTree>
    <p:extLst>
      <p:ext uri="{BB962C8B-B14F-4D97-AF65-F5344CB8AC3E}">
        <p14:creationId xmlns:p14="http://schemas.microsoft.com/office/powerpoint/2010/main" val="23723725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smtClean="0"/>
              <a:t>ADCL &amp; ADCH</a:t>
            </a:r>
            <a:endParaRPr lang="en-US" altLang="ko-KR" dirty="0" smtClean="0"/>
          </a:p>
        </p:txBody>
      </p:sp>
      <p:sp>
        <p:nvSpPr>
          <p:cNvPr id="23555" name="Rectangle 3"/>
          <p:cNvSpPr>
            <a:spLocks noGrp="1" noChangeArrowheads="1"/>
          </p:cNvSpPr>
          <p:nvPr>
            <p:ph idx="1"/>
          </p:nvPr>
        </p:nvSpPr>
        <p:spPr/>
        <p:txBody>
          <a:bodyPr/>
          <a:lstStyle/>
          <a:p>
            <a:r>
              <a:rPr lang="en-US" altLang="ko-KR" dirty="0" smtClean="0"/>
              <a:t>ADC Data Register (ADCL, ADCH)</a:t>
            </a:r>
          </a:p>
          <a:p>
            <a:pPr lvl="1"/>
            <a:r>
              <a:rPr lang="en-US" altLang="ko-KR" dirty="0" smtClean="0"/>
              <a:t>Store the conversion result. </a:t>
            </a:r>
          </a:p>
          <a:p>
            <a:pPr lvl="1"/>
            <a:r>
              <a:rPr lang="en-US" altLang="ko-KR" dirty="0" smtClean="0"/>
              <a:t>Only after reading ADCL, ADCH can be read.</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123</a:t>
            </a:fld>
            <a:endParaRPr lang="en-GB" altLang="ko-KR"/>
          </a:p>
        </p:txBody>
      </p:sp>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2060849"/>
            <a:ext cx="66246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4" y="4286250"/>
            <a:ext cx="64087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737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smtClean="0"/>
              <a:t>Procedure of ADC use </a:t>
            </a:r>
          </a:p>
        </p:txBody>
      </p:sp>
      <p:sp>
        <p:nvSpPr>
          <p:cNvPr id="24579" name="Rectangle 3"/>
          <p:cNvSpPr>
            <a:spLocks noGrp="1" noChangeArrowheads="1"/>
          </p:cNvSpPr>
          <p:nvPr>
            <p:ph idx="1"/>
          </p:nvPr>
        </p:nvSpPr>
        <p:spPr/>
        <p:txBody>
          <a:bodyPr/>
          <a:lstStyle/>
          <a:p>
            <a:pPr marL="342900" indent="-342900">
              <a:buFont typeface="+mj-ea"/>
              <a:buAutoNum type="circleNumDbPlain"/>
            </a:pPr>
            <a:r>
              <a:rPr lang="en-US" altLang="ko-KR" dirty="0" smtClean="0"/>
              <a:t>Select the analog input channel.</a:t>
            </a:r>
          </a:p>
          <a:p>
            <a:pPr marL="342900" indent="-342900">
              <a:buFont typeface="+mj-ea"/>
              <a:buAutoNum type="circleNumDbPlain"/>
            </a:pPr>
            <a:r>
              <a:rPr lang="en-US" altLang="ko-KR" dirty="0" smtClean="0"/>
              <a:t>Select the reference voltage &amp; adjustment of the result.</a:t>
            </a:r>
          </a:p>
          <a:p>
            <a:pPr marL="342900" indent="-342900">
              <a:buFont typeface="+mj-ea"/>
              <a:buAutoNum type="circleNumDbPlain"/>
            </a:pPr>
            <a:r>
              <a:rPr lang="en-US" altLang="ko-KR" dirty="0" smtClean="0"/>
              <a:t>Select conversion mode(free-running, single)</a:t>
            </a:r>
          </a:p>
          <a:p>
            <a:pPr marL="342900" indent="-342900">
              <a:buFont typeface="+mj-ea"/>
              <a:buAutoNum type="circleNumDbPlain"/>
            </a:pPr>
            <a:r>
              <a:rPr lang="en-US" altLang="ko-KR" dirty="0" smtClean="0"/>
              <a:t>Determine the scaling factor of ADC clock.</a:t>
            </a:r>
          </a:p>
          <a:p>
            <a:pPr marL="342900" indent="-342900">
              <a:buFont typeface="+mj-ea"/>
              <a:buAutoNum type="circleNumDbPlain"/>
            </a:pPr>
            <a:r>
              <a:rPr lang="en-US" altLang="ko-KR" dirty="0" smtClean="0"/>
              <a:t>Enable ADC.</a:t>
            </a:r>
          </a:p>
          <a:p>
            <a:pPr marL="342900" indent="-342900">
              <a:buFont typeface="+mj-ea"/>
              <a:buAutoNum type="circleNumDbPlain"/>
            </a:pPr>
            <a:r>
              <a:rPr lang="en-US" altLang="ko-KR" dirty="0" smtClean="0"/>
              <a:t>Start ADC</a:t>
            </a:r>
            <a:r>
              <a:rPr lang="ko-KR" altLang="en-US" dirty="0" smtClean="0"/>
              <a:t> </a:t>
            </a:r>
            <a:r>
              <a:rPr lang="en-US" altLang="ko-KR" dirty="0" smtClean="0"/>
              <a:t>: Set ADSC flag of ADCSRA register to ‘1’.</a:t>
            </a:r>
          </a:p>
          <a:p>
            <a:pPr marL="342900" indent="-342900">
              <a:buFont typeface="+mj-ea"/>
              <a:buAutoNum type="circleNumDbPlain"/>
            </a:pPr>
            <a:r>
              <a:rPr lang="en-US" altLang="ko-KR" dirty="0" smtClean="0"/>
              <a:t>After the conversion is completed, ADC complete interrupt is generated.</a:t>
            </a:r>
          </a:p>
          <a:p>
            <a:pPr marL="457200" lvl="1" indent="0">
              <a:buNone/>
            </a:pPr>
            <a:r>
              <a:rPr lang="en-US" altLang="ko-KR" dirty="0" smtClean="0"/>
              <a:t>- In ISR, the conversion result stored in ADCL, ADCH can be accessed.</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124</a:t>
            </a:fld>
            <a:endParaRPr lang="en-GB" altLang="ko-KR"/>
          </a:p>
        </p:txBody>
      </p:sp>
    </p:spTree>
    <p:extLst>
      <p:ext uri="{BB962C8B-B14F-4D97-AF65-F5344CB8AC3E}">
        <p14:creationId xmlns:p14="http://schemas.microsoft.com/office/powerpoint/2010/main" val="15851289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ltLang="ko-KR" smtClean="0"/>
              <a:t>USART</a:t>
            </a:r>
            <a:endParaRPr lang="en-GB" altLang="ko-KR" dirty="0" smtClean="0"/>
          </a:p>
        </p:txBody>
      </p:sp>
      <p:sp>
        <p:nvSpPr>
          <p:cNvPr id="2" name="슬라이드 번호 개체 틀 1"/>
          <p:cNvSpPr>
            <a:spLocks noGrp="1"/>
          </p:cNvSpPr>
          <p:nvPr>
            <p:ph type="sldNum" sz="quarter" idx="12"/>
          </p:nvPr>
        </p:nvSpPr>
        <p:spPr/>
        <p:txBody>
          <a:bodyPr/>
          <a:lstStyle/>
          <a:p>
            <a:fld id="{3757BB56-4648-4951-B201-7CC03AA7D554}" type="slidenum">
              <a:rPr lang="en-GB" altLang="ko-KR" smtClean="0"/>
              <a:pPr/>
              <a:t>125</a:t>
            </a:fld>
            <a:endParaRPr lang="en-GB" altLang="ko-KR"/>
          </a:p>
        </p:txBody>
      </p:sp>
    </p:spTree>
    <p:extLst>
      <p:ext uri="{BB962C8B-B14F-4D97-AF65-F5344CB8AC3E}">
        <p14:creationId xmlns:p14="http://schemas.microsoft.com/office/powerpoint/2010/main" val="1929253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smtClean="0"/>
              <a:t>Overview of Serial Communication</a:t>
            </a:r>
          </a:p>
        </p:txBody>
      </p:sp>
      <p:sp>
        <p:nvSpPr>
          <p:cNvPr id="8195" name="Rectangle 3"/>
          <p:cNvSpPr>
            <a:spLocks noGrp="1" noChangeArrowheads="1"/>
          </p:cNvSpPr>
          <p:nvPr>
            <p:ph idx="1"/>
          </p:nvPr>
        </p:nvSpPr>
        <p:spPr/>
        <p:txBody>
          <a:bodyPr/>
          <a:lstStyle/>
          <a:p>
            <a:r>
              <a:rPr lang="en-US" altLang="ko-KR" dirty="0" smtClean="0"/>
              <a:t>Serial communication</a:t>
            </a:r>
          </a:p>
          <a:p>
            <a:pPr lvl="1"/>
            <a:r>
              <a:rPr lang="en-US" altLang="ko-KR" dirty="0" smtClean="0"/>
              <a:t>Bit-serial communication</a:t>
            </a:r>
          </a:p>
          <a:p>
            <a:pPr lvl="2"/>
            <a:r>
              <a:rPr lang="en-US" altLang="ko-KR" dirty="0" smtClean="0"/>
              <a:t>After converting a byte-aligned</a:t>
            </a:r>
            <a:r>
              <a:rPr lang="en-US" altLang="ko-KR" dirty="0"/>
              <a:t> </a:t>
            </a:r>
            <a:r>
              <a:rPr lang="en-US" altLang="ko-KR" dirty="0" smtClean="0"/>
              <a:t>or word-aligned data into a series of bits, send each bit one-by-one serially.</a:t>
            </a:r>
          </a:p>
          <a:p>
            <a:pPr lvl="1"/>
            <a:r>
              <a:rPr lang="en-US" altLang="ko-KR" dirty="0" smtClean="0"/>
              <a:t>Depending on whether clock is required or not, synchronous/asynchronous is categorized. </a:t>
            </a:r>
          </a:p>
          <a:p>
            <a:pPr lvl="2"/>
            <a:r>
              <a:rPr lang="en-US" altLang="ko-KR" dirty="0" smtClean="0"/>
              <a:t>If clock is used to send data, it’s sync..</a:t>
            </a:r>
          </a:p>
          <a:p>
            <a:pPr lvl="1"/>
            <a:r>
              <a:rPr lang="en-US" altLang="ko-KR" dirty="0" smtClean="0"/>
              <a:t>Small cost, good to long distance compare with parallel communication.</a:t>
            </a:r>
          </a:p>
          <a:p>
            <a:pPr lvl="1"/>
            <a:endParaRPr lang="en-US" altLang="ko-KR" dirty="0" smtClean="0"/>
          </a:p>
          <a:p>
            <a:r>
              <a:rPr lang="en-US" altLang="ko-KR" dirty="0" smtClean="0"/>
              <a:t>Serial Protocol</a:t>
            </a:r>
          </a:p>
          <a:p>
            <a:pPr lvl="1"/>
            <a:r>
              <a:rPr lang="en-US" altLang="ko-KR" dirty="0" smtClean="0"/>
              <a:t>USART(Universal Synchronous and Asynchronous serial Receiver and Transmitter)</a:t>
            </a:r>
          </a:p>
          <a:p>
            <a:pPr lvl="1"/>
            <a:r>
              <a:rPr lang="en-US" altLang="ko-KR" dirty="0" smtClean="0"/>
              <a:t>UART(Universal Asynchronous serial Receiver and Transmitter)</a:t>
            </a:r>
          </a:p>
          <a:p>
            <a:endParaRPr lang="en-US" altLang="ko-KR" dirty="0" smtClean="0"/>
          </a:p>
          <a:p>
            <a:r>
              <a:rPr lang="en-US" altLang="ko-KR" dirty="0" smtClean="0"/>
              <a:t>Usage</a:t>
            </a:r>
          </a:p>
          <a:p>
            <a:pPr lvl="1"/>
            <a:r>
              <a:rPr lang="en-US" altLang="ko-KR" dirty="0" smtClean="0"/>
              <a:t>Simple &amp; low cost data transfer</a:t>
            </a:r>
          </a:p>
          <a:p>
            <a:pPr lvl="1"/>
            <a:r>
              <a:rPr lang="en-US" altLang="ko-KR" dirty="0" smtClean="0"/>
              <a:t>Status monitoring &amp; control of various types of electrical &amp; electronic devices.</a:t>
            </a:r>
          </a:p>
          <a:p>
            <a:pPr lvl="1"/>
            <a:endParaRPr lang="en-US" altLang="ko-KR" dirty="0"/>
          </a:p>
        </p:txBody>
      </p:sp>
      <p:sp>
        <p:nvSpPr>
          <p:cNvPr id="5" name="슬라이드 번호 개체 틀 4"/>
          <p:cNvSpPr>
            <a:spLocks noGrp="1"/>
          </p:cNvSpPr>
          <p:nvPr>
            <p:ph type="sldNum" sz="quarter" idx="12"/>
          </p:nvPr>
        </p:nvSpPr>
        <p:spPr/>
        <p:txBody>
          <a:bodyPr/>
          <a:lstStyle/>
          <a:p>
            <a:fld id="{E430FA95-7F98-411D-AAFE-1FE44FDDBCC2}" type="slidenum">
              <a:rPr lang="en-GB" altLang="ko-KR" smtClean="0"/>
              <a:pPr/>
              <a:t>126</a:t>
            </a:fld>
            <a:endParaRPr lang="en-GB" altLang="ko-KR"/>
          </a:p>
        </p:txBody>
      </p:sp>
    </p:spTree>
    <p:extLst>
      <p:ext uri="{BB962C8B-B14F-4D97-AF65-F5344CB8AC3E}">
        <p14:creationId xmlns:p14="http://schemas.microsoft.com/office/powerpoint/2010/main" val="3505665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Type of Serial Communication</a:t>
            </a:r>
          </a:p>
        </p:txBody>
      </p:sp>
      <p:sp>
        <p:nvSpPr>
          <p:cNvPr id="3" name="내용 개체 틀 2"/>
          <p:cNvSpPr>
            <a:spLocks noGrp="1"/>
          </p:cNvSpPr>
          <p:nvPr>
            <p:ph idx="1"/>
          </p:nvPr>
        </p:nvSpPr>
        <p:spPr/>
        <p:txBody>
          <a:bodyPr/>
          <a:lstStyle/>
          <a:p>
            <a:r>
              <a:rPr lang="en-US" altLang="ko-KR" dirty="0" smtClean="0"/>
              <a:t>Type of data transfer</a:t>
            </a:r>
          </a:p>
          <a:p>
            <a:pPr lvl="1"/>
            <a:r>
              <a:rPr lang="en-US" altLang="ko-KR" dirty="0" smtClean="0"/>
              <a:t>Bit-serial</a:t>
            </a:r>
          </a:p>
          <a:p>
            <a:pPr lvl="2"/>
            <a:r>
              <a:rPr lang="en-US" altLang="ko-KR" dirty="0" smtClean="0"/>
              <a:t>Bit-wise data transfer.</a:t>
            </a:r>
          </a:p>
          <a:p>
            <a:pPr lvl="2"/>
            <a:r>
              <a:rPr lang="en-US" altLang="ko-KR" dirty="0" smtClean="0"/>
              <a:t>Save the transmission line cost.</a:t>
            </a:r>
          </a:p>
          <a:p>
            <a:pPr lvl="2"/>
            <a:r>
              <a:rPr lang="en-US" altLang="ko-KR" dirty="0" smtClean="0"/>
              <a:t>Slow transmission speed.</a:t>
            </a:r>
          </a:p>
          <a:p>
            <a:pPr lvl="1"/>
            <a:endParaRPr lang="en-US" altLang="ko-KR" dirty="0" smtClean="0"/>
          </a:p>
          <a:p>
            <a:pPr lvl="1"/>
            <a:r>
              <a:rPr lang="en-US" altLang="ko-KR" dirty="0" smtClean="0"/>
              <a:t>Bit-parallel (byte-serial)</a:t>
            </a:r>
          </a:p>
          <a:p>
            <a:pPr lvl="2"/>
            <a:r>
              <a:rPr lang="en-US" altLang="ko-KR" dirty="0" smtClean="0"/>
              <a:t>Data transfer in bytes.</a:t>
            </a:r>
          </a:p>
          <a:p>
            <a:pPr lvl="2"/>
            <a:r>
              <a:rPr lang="en-US" altLang="ko-KR" dirty="0" smtClean="0"/>
              <a:t>High transmission line cost</a:t>
            </a:r>
          </a:p>
          <a:p>
            <a:pPr lvl="2"/>
            <a:r>
              <a:rPr lang="en-US" altLang="ko-KR" dirty="0" smtClean="0"/>
              <a:t>Fast transmission speed</a:t>
            </a:r>
          </a:p>
          <a:p>
            <a:pPr marL="914400" lvl="2" indent="0">
              <a:buNone/>
            </a:pPr>
            <a:endParaRPr lang="en-US" altLang="ko-KR" dirty="0" smtClean="0"/>
          </a:p>
          <a:p>
            <a:pPr lvl="1"/>
            <a:endParaRPr lang="en-US" altLang="ko-KR" dirty="0" smtClean="0"/>
          </a:p>
          <a:p>
            <a:pPr lvl="1"/>
            <a:endParaRPr lang="en-US" altLang="ko-KR" dirty="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127</a:t>
            </a:fld>
            <a:endParaRPr lang="en-US" altLang="ko-KR"/>
          </a:p>
        </p:txBody>
      </p:sp>
      <p:sp>
        <p:nvSpPr>
          <p:cNvPr id="4" name="직사각형 3"/>
          <p:cNvSpPr/>
          <p:nvPr/>
        </p:nvSpPr>
        <p:spPr bwMode="auto">
          <a:xfrm>
            <a:off x="2047041" y="4629132"/>
            <a:ext cx="1008112" cy="50405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600" b="1">
                <a:latin typeface="맑은 고딕" panose="020B0503020000020004" pitchFamily="50" charset="-127"/>
                <a:ea typeface="맑은 고딕" panose="020B0503020000020004" pitchFamily="50" charset="-127"/>
              </a:rPr>
              <a:t>Term-1</a:t>
            </a:r>
            <a:endParaRPr lang="ko-KR" altLang="en-US" sz="1600" b="1">
              <a:latin typeface="맑은 고딕" panose="020B0503020000020004" pitchFamily="50" charset="-127"/>
              <a:ea typeface="맑은 고딕" panose="020B0503020000020004" pitchFamily="50" charset="-127"/>
            </a:endParaRPr>
          </a:p>
        </p:txBody>
      </p:sp>
      <p:sp>
        <p:nvSpPr>
          <p:cNvPr id="9" name="직사각형 8"/>
          <p:cNvSpPr/>
          <p:nvPr/>
        </p:nvSpPr>
        <p:spPr bwMode="auto">
          <a:xfrm>
            <a:off x="4173746" y="4619259"/>
            <a:ext cx="1008112" cy="50405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600" b="1">
                <a:latin typeface="맑은 고딕" panose="020B0503020000020004" pitchFamily="50" charset="-127"/>
                <a:ea typeface="맑은 고딕" panose="020B0503020000020004" pitchFamily="50" charset="-127"/>
              </a:rPr>
              <a:t>Term-2</a:t>
            </a:r>
            <a:endParaRPr lang="ko-KR" altLang="en-US" sz="1600" b="1">
              <a:latin typeface="맑은 고딕" panose="020B0503020000020004" pitchFamily="50" charset="-127"/>
              <a:ea typeface="맑은 고딕" panose="020B0503020000020004" pitchFamily="50" charset="-127"/>
            </a:endParaRPr>
          </a:p>
        </p:txBody>
      </p:sp>
      <p:cxnSp>
        <p:nvCxnSpPr>
          <p:cNvPr id="6" name="직선 연결선 5"/>
          <p:cNvCxnSpPr>
            <a:stCxn id="4" idx="3"/>
            <a:endCxn id="9" idx="1"/>
          </p:cNvCxnSpPr>
          <p:nvPr/>
        </p:nvCxnSpPr>
        <p:spPr bwMode="auto">
          <a:xfrm flipV="1">
            <a:off x="3055153" y="4871288"/>
            <a:ext cx="1118593" cy="9873"/>
          </a:xfrm>
          <a:prstGeom prst="line">
            <a:avLst/>
          </a:prstGeom>
          <a:noFill/>
          <a:ln w="9525" cap="flat" cmpd="sng" algn="ctr">
            <a:solidFill>
              <a:schemeClr val="tx1"/>
            </a:solidFill>
            <a:prstDash val="solid"/>
            <a:round/>
            <a:headEnd type="none" w="med" len="med"/>
            <a:tailEnd type="none" w="med" len="med"/>
          </a:ln>
          <a:effectLst/>
        </p:spPr>
      </p:cxnSp>
      <p:sp>
        <p:nvSpPr>
          <p:cNvPr id="12" name="직사각형 11"/>
          <p:cNvSpPr/>
          <p:nvPr/>
        </p:nvSpPr>
        <p:spPr bwMode="auto">
          <a:xfrm>
            <a:off x="5937944" y="4593128"/>
            <a:ext cx="1008112" cy="57606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600" b="1">
                <a:latin typeface="맑은 고딕" panose="020B0503020000020004" pitchFamily="50" charset="-127"/>
                <a:ea typeface="맑은 고딕" panose="020B0503020000020004" pitchFamily="50" charset="-127"/>
              </a:rPr>
              <a:t>Term-1</a:t>
            </a:r>
            <a:endParaRPr lang="ko-KR" altLang="en-US" sz="1600" b="1">
              <a:latin typeface="맑은 고딕" panose="020B0503020000020004" pitchFamily="50" charset="-127"/>
              <a:ea typeface="맑은 고딕" panose="020B0503020000020004" pitchFamily="50" charset="-127"/>
            </a:endParaRPr>
          </a:p>
        </p:txBody>
      </p:sp>
      <p:sp>
        <p:nvSpPr>
          <p:cNvPr id="13" name="직사각형 12"/>
          <p:cNvSpPr/>
          <p:nvPr/>
        </p:nvSpPr>
        <p:spPr bwMode="auto">
          <a:xfrm>
            <a:off x="8674248" y="4593128"/>
            <a:ext cx="1008112" cy="57606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600" b="1">
                <a:latin typeface="맑은 고딕" panose="020B0503020000020004" pitchFamily="50" charset="-127"/>
                <a:ea typeface="맑은 고딕" panose="020B0503020000020004" pitchFamily="50" charset="-127"/>
              </a:rPr>
              <a:t>Term-2</a:t>
            </a:r>
            <a:endParaRPr lang="ko-KR" altLang="en-US" sz="1600" b="1">
              <a:latin typeface="맑은 고딕" panose="020B0503020000020004" pitchFamily="50" charset="-127"/>
              <a:ea typeface="맑은 고딕" panose="020B0503020000020004" pitchFamily="50" charset="-127"/>
            </a:endParaRPr>
          </a:p>
        </p:txBody>
      </p:sp>
      <p:cxnSp>
        <p:nvCxnSpPr>
          <p:cNvPr id="14" name="직선 연결선 13"/>
          <p:cNvCxnSpPr/>
          <p:nvPr/>
        </p:nvCxnSpPr>
        <p:spPr bwMode="auto">
          <a:xfrm>
            <a:off x="6946056" y="4737144"/>
            <a:ext cx="1728192" cy="0"/>
          </a:xfrm>
          <a:prstGeom prst="line">
            <a:avLst/>
          </a:prstGeom>
          <a:noFill/>
          <a:ln w="9525" cap="flat" cmpd="sng" algn="ctr">
            <a:solidFill>
              <a:schemeClr val="tx1"/>
            </a:solidFill>
            <a:prstDash val="solid"/>
            <a:round/>
            <a:headEnd type="none" w="med" len="med"/>
            <a:tailEnd type="none" w="med" len="med"/>
          </a:ln>
          <a:effectLst/>
        </p:spPr>
      </p:cxnSp>
      <p:cxnSp>
        <p:nvCxnSpPr>
          <p:cNvPr id="15" name="직선 연결선 14"/>
          <p:cNvCxnSpPr/>
          <p:nvPr/>
        </p:nvCxnSpPr>
        <p:spPr bwMode="auto">
          <a:xfrm>
            <a:off x="6946056" y="4665136"/>
            <a:ext cx="1728192" cy="0"/>
          </a:xfrm>
          <a:prstGeom prst="line">
            <a:avLst/>
          </a:prstGeom>
          <a:noFill/>
          <a:ln w="9525" cap="flat" cmpd="sng" algn="ctr">
            <a:solidFill>
              <a:schemeClr val="tx1"/>
            </a:solidFill>
            <a:prstDash val="solid"/>
            <a:round/>
            <a:headEnd type="none" w="med" len="med"/>
            <a:tailEnd type="none" w="med" len="med"/>
          </a:ln>
          <a:effectLst/>
        </p:spPr>
      </p:cxnSp>
      <p:cxnSp>
        <p:nvCxnSpPr>
          <p:cNvPr id="16" name="직선 연결선 15"/>
          <p:cNvCxnSpPr/>
          <p:nvPr/>
        </p:nvCxnSpPr>
        <p:spPr bwMode="auto">
          <a:xfrm>
            <a:off x="6946056" y="5097184"/>
            <a:ext cx="1728192" cy="0"/>
          </a:xfrm>
          <a:prstGeom prst="line">
            <a:avLst/>
          </a:prstGeom>
          <a:noFill/>
          <a:ln w="9525" cap="flat" cmpd="sng" algn="ctr">
            <a:solidFill>
              <a:schemeClr val="tx1"/>
            </a:solidFill>
            <a:prstDash val="solid"/>
            <a:round/>
            <a:headEnd type="none" w="med" len="med"/>
            <a:tailEnd type="none" w="med" len="med"/>
          </a:ln>
          <a:effectLst/>
        </p:spPr>
      </p:cxnSp>
      <p:cxnSp>
        <p:nvCxnSpPr>
          <p:cNvPr id="17" name="직선 연결선 16"/>
          <p:cNvCxnSpPr/>
          <p:nvPr/>
        </p:nvCxnSpPr>
        <p:spPr bwMode="auto">
          <a:xfrm>
            <a:off x="6946056" y="4833154"/>
            <a:ext cx="1728192" cy="0"/>
          </a:xfrm>
          <a:prstGeom prst="line">
            <a:avLst/>
          </a:prstGeom>
          <a:noFill/>
          <a:ln w="9525" cap="flat" cmpd="sng" algn="ctr">
            <a:solidFill>
              <a:schemeClr val="tx1"/>
            </a:solidFill>
            <a:prstDash val="solid"/>
            <a:round/>
            <a:headEnd type="none" w="med" len="med"/>
            <a:tailEnd type="none" w="med" len="med"/>
          </a:ln>
          <a:effectLst/>
        </p:spPr>
      </p:cxnSp>
      <p:cxnSp>
        <p:nvCxnSpPr>
          <p:cNvPr id="10" name="직선 연결선 9"/>
          <p:cNvCxnSpPr/>
          <p:nvPr/>
        </p:nvCxnSpPr>
        <p:spPr bwMode="auto">
          <a:xfrm>
            <a:off x="7810152" y="4881160"/>
            <a:ext cx="0" cy="216024"/>
          </a:xfrm>
          <a:prstGeom prst="line">
            <a:avLst/>
          </a:prstGeom>
          <a:noFill/>
          <a:ln w="25400" cap="flat" cmpd="sng" algn="ctr">
            <a:solidFill>
              <a:schemeClr val="tx1"/>
            </a:solidFill>
            <a:prstDash val="sysDot"/>
            <a:round/>
            <a:headEnd type="none" w="med" len="med"/>
            <a:tailEnd type="none" w="med" len="med"/>
          </a:ln>
          <a:effectLst/>
        </p:spPr>
      </p:cxnSp>
      <p:sp>
        <p:nvSpPr>
          <p:cNvPr id="30" name="TextBox 29"/>
          <p:cNvSpPr txBox="1"/>
          <p:nvPr/>
        </p:nvSpPr>
        <p:spPr>
          <a:xfrm>
            <a:off x="3147911" y="5118448"/>
            <a:ext cx="933076" cy="307777"/>
          </a:xfrm>
          <a:prstGeom prst="rect">
            <a:avLst/>
          </a:prstGeom>
          <a:noFill/>
        </p:spPr>
        <p:txBody>
          <a:bodyPr wrap="none" rtlCol="0">
            <a:spAutoFit/>
          </a:bodyPr>
          <a:lstStyle/>
          <a:p>
            <a:r>
              <a:rPr lang="en-US" altLang="ko-KR" sz="1400" b="1" dirty="0">
                <a:solidFill>
                  <a:srgbClr val="0070C0"/>
                </a:solidFill>
                <a:latin typeface="맑은 고딕" panose="020B0503020000020004" pitchFamily="50" charset="-127"/>
                <a:ea typeface="맑은 고딕" panose="020B0503020000020004" pitchFamily="50" charset="-127"/>
              </a:rPr>
              <a:t>Bit-serial</a:t>
            </a:r>
            <a:endParaRPr lang="ko-KR" altLang="en-US" sz="1400" b="1" dirty="0">
              <a:solidFill>
                <a:srgbClr val="0070C0"/>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7256827" y="5313208"/>
            <a:ext cx="1106650" cy="307777"/>
          </a:xfrm>
          <a:prstGeom prst="rect">
            <a:avLst/>
          </a:prstGeom>
          <a:noFill/>
        </p:spPr>
        <p:txBody>
          <a:bodyPr wrap="none" rtlCol="0">
            <a:spAutoFit/>
          </a:bodyPr>
          <a:lstStyle/>
          <a:p>
            <a:r>
              <a:rPr lang="en-US" altLang="ko-KR" sz="1400" b="1" dirty="0">
                <a:solidFill>
                  <a:srgbClr val="0070C0"/>
                </a:solidFill>
                <a:latin typeface="맑은 고딕" panose="020B0503020000020004" pitchFamily="50" charset="-127"/>
                <a:ea typeface="맑은 고딕" panose="020B0503020000020004" pitchFamily="50" charset="-127"/>
              </a:rPr>
              <a:t>Bit-parallel</a:t>
            </a:r>
            <a:endParaRPr lang="ko-KR" altLang="en-US" sz="1400" b="1" dirty="0">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256269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a:t>Type of Serial Communication</a:t>
            </a:r>
            <a:endParaRPr lang="en-US" altLang="ko-KR" dirty="0" smtClean="0"/>
          </a:p>
        </p:txBody>
      </p:sp>
      <p:sp>
        <p:nvSpPr>
          <p:cNvPr id="3" name="내용 개체 틀 2"/>
          <p:cNvSpPr>
            <a:spLocks noGrp="1"/>
          </p:cNvSpPr>
          <p:nvPr>
            <p:ph idx="1"/>
          </p:nvPr>
        </p:nvSpPr>
        <p:spPr/>
        <p:txBody>
          <a:bodyPr/>
          <a:lstStyle/>
          <a:p>
            <a:r>
              <a:rPr lang="en-US" altLang="ko-KR" dirty="0" smtClean="0"/>
              <a:t>Type of transmission path</a:t>
            </a:r>
          </a:p>
          <a:p>
            <a:pPr lvl="1"/>
            <a:r>
              <a:rPr lang="en-US" altLang="ko-KR" dirty="0" smtClean="0"/>
              <a:t>Simplex : only one way</a:t>
            </a:r>
          </a:p>
          <a:p>
            <a:pPr lvl="1"/>
            <a:r>
              <a:rPr lang="en-US" altLang="ko-KR" dirty="0" smtClean="0"/>
              <a:t>Half-duplex : both way, but one way at a time.</a:t>
            </a:r>
          </a:p>
          <a:p>
            <a:pPr lvl="1"/>
            <a:r>
              <a:rPr lang="en-US" altLang="ko-KR" dirty="0" smtClean="0"/>
              <a:t>Full-duplex : both way at the same time</a:t>
            </a:r>
          </a:p>
          <a:p>
            <a:pPr lvl="1"/>
            <a:endParaRPr lang="en-US" altLang="ko-KR" dirty="0" smtClean="0"/>
          </a:p>
          <a:p>
            <a:pPr lvl="1"/>
            <a:endParaRPr lang="en-US" altLang="ko-KR" dirty="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128</a:t>
            </a:fld>
            <a:endParaRPr lang="en-US" altLang="ko-K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432" y="2737578"/>
            <a:ext cx="309562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318" y="4493851"/>
            <a:ext cx="30765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432" y="3545615"/>
            <a:ext cx="30670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922108" y="2902312"/>
            <a:ext cx="857927"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Simplex</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10" name="TextBox 9"/>
          <p:cNvSpPr txBox="1"/>
          <p:nvPr/>
        </p:nvSpPr>
        <p:spPr>
          <a:xfrm>
            <a:off x="6919829" y="3724635"/>
            <a:ext cx="1181798"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Half-duplex</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11" name="TextBox 10"/>
          <p:cNvSpPr txBox="1"/>
          <p:nvPr/>
        </p:nvSpPr>
        <p:spPr>
          <a:xfrm>
            <a:off x="6901462" y="4639535"/>
            <a:ext cx="1140056"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Full-duplex</a:t>
            </a:r>
            <a:endParaRPr lang="ko-KR" altLang="en-US" sz="1400" b="1">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007512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a:t>Type of Serial Communication</a:t>
            </a:r>
            <a:endParaRPr lang="en-US" altLang="ko-KR" dirty="0" smtClean="0"/>
          </a:p>
        </p:txBody>
      </p:sp>
      <p:sp>
        <p:nvSpPr>
          <p:cNvPr id="3" name="내용 개체 틀 2"/>
          <p:cNvSpPr>
            <a:spLocks noGrp="1"/>
          </p:cNvSpPr>
          <p:nvPr>
            <p:ph idx="1"/>
          </p:nvPr>
        </p:nvSpPr>
        <p:spPr/>
        <p:txBody>
          <a:bodyPr/>
          <a:lstStyle/>
          <a:p>
            <a:r>
              <a:rPr lang="en-US" altLang="ko-KR" dirty="0" smtClean="0"/>
              <a:t>Type of Signaling</a:t>
            </a:r>
          </a:p>
          <a:p>
            <a:pPr lvl="1"/>
            <a:r>
              <a:rPr lang="en-US" altLang="ko-KR" dirty="0" smtClean="0"/>
              <a:t>Balanced : 2-wire(+, -) transmission.</a:t>
            </a:r>
          </a:p>
          <a:p>
            <a:pPr lvl="2"/>
            <a:r>
              <a:rPr lang="en-US" altLang="ko-KR" dirty="0" smtClean="0"/>
              <a:t>Strong to noise (high noise immunity). </a:t>
            </a:r>
          </a:p>
          <a:p>
            <a:pPr lvl="2"/>
            <a:r>
              <a:rPr lang="en-US" altLang="ko-KR" dirty="0" smtClean="0"/>
              <a:t>Good for long distance transmission.</a:t>
            </a:r>
          </a:p>
          <a:p>
            <a:pPr lvl="2"/>
            <a:r>
              <a:rPr lang="en-US" altLang="ko-KR" dirty="0" smtClean="0"/>
              <a:t>High cost</a:t>
            </a:r>
          </a:p>
          <a:p>
            <a:pPr lvl="1"/>
            <a:r>
              <a:rPr lang="en-US" altLang="ko-KR" dirty="0" smtClean="0"/>
              <a:t>Unbalanced : 1-wire(+) transmission.</a:t>
            </a:r>
          </a:p>
          <a:p>
            <a:pPr lvl="2"/>
            <a:r>
              <a:rPr lang="en-US" altLang="ko-KR" dirty="0" smtClean="0"/>
              <a:t>Weak to noise, </a:t>
            </a:r>
          </a:p>
          <a:p>
            <a:pPr lvl="2"/>
            <a:r>
              <a:rPr lang="en-US" altLang="ko-KR" dirty="0" smtClean="0"/>
              <a:t>Short distance transmission.</a:t>
            </a:r>
          </a:p>
          <a:p>
            <a:pPr lvl="2"/>
            <a:r>
              <a:rPr lang="en-US" altLang="ko-KR" dirty="0" smtClean="0"/>
              <a:t>Low cost</a:t>
            </a:r>
          </a:p>
          <a:p>
            <a:pPr lvl="2"/>
            <a:endParaRPr lang="en-US" altLang="ko-KR" dirty="0" smtClean="0"/>
          </a:p>
          <a:p>
            <a:pPr lvl="1"/>
            <a:endParaRPr lang="en-US" altLang="ko-KR" dirty="0" smtClean="0"/>
          </a:p>
          <a:p>
            <a:pPr lvl="1"/>
            <a:endParaRPr lang="en-US" altLang="ko-KR" dirty="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129</a:t>
            </a:fld>
            <a:endParaRPr lang="en-US" altLang="ko-KR"/>
          </a:p>
        </p:txBody>
      </p:sp>
      <p:grpSp>
        <p:nvGrpSpPr>
          <p:cNvPr id="30" name="그룹 29"/>
          <p:cNvGrpSpPr/>
          <p:nvPr/>
        </p:nvGrpSpPr>
        <p:grpSpPr>
          <a:xfrm>
            <a:off x="6035628" y="4682913"/>
            <a:ext cx="4981234" cy="1293511"/>
            <a:chOff x="1979712" y="5104460"/>
            <a:chExt cx="4981234" cy="1293511"/>
          </a:xfrm>
        </p:grpSpPr>
        <p:sp>
          <p:nvSpPr>
            <p:cNvPr id="20" name="직사각형 19"/>
            <p:cNvSpPr/>
            <p:nvPr/>
          </p:nvSpPr>
          <p:spPr bwMode="auto">
            <a:xfrm>
              <a:off x="1979712" y="5301208"/>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Term-1</a:t>
              </a:r>
              <a:endParaRPr lang="ko-KR" altLang="en-US" sz="1400" b="1">
                <a:latin typeface="맑은 고딕" panose="020B0503020000020004" pitchFamily="50" charset="-127"/>
                <a:ea typeface="맑은 고딕" panose="020B0503020000020004" pitchFamily="50" charset="-127"/>
              </a:endParaRPr>
            </a:p>
          </p:txBody>
        </p:sp>
        <p:sp>
          <p:nvSpPr>
            <p:cNvPr id="21" name="직사각형 20"/>
            <p:cNvSpPr/>
            <p:nvPr/>
          </p:nvSpPr>
          <p:spPr bwMode="auto">
            <a:xfrm>
              <a:off x="4716016" y="5301208"/>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Term-2</a:t>
              </a:r>
              <a:endParaRPr lang="ko-KR" altLang="en-US" sz="1400" b="1">
                <a:latin typeface="맑은 고딕" panose="020B0503020000020004" pitchFamily="50" charset="-127"/>
                <a:ea typeface="맑은 고딕" panose="020B0503020000020004" pitchFamily="50" charset="-127"/>
              </a:endParaRPr>
            </a:p>
          </p:txBody>
        </p:sp>
        <p:cxnSp>
          <p:nvCxnSpPr>
            <p:cNvPr id="22" name="직선 연결선 21"/>
            <p:cNvCxnSpPr/>
            <p:nvPr/>
          </p:nvCxnSpPr>
          <p:spPr bwMode="auto">
            <a:xfrm>
              <a:off x="2987824" y="5415081"/>
              <a:ext cx="1728192" cy="0"/>
            </a:xfrm>
            <a:prstGeom prst="line">
              <a:avLst/>
            </a:prstGeom>
            <a:noFill/>
            <a:ln w="9525" cap="flat" cmpd="sng" algn="ctr">
              <a:solidFill>
                <a:schemeClr val="tx1"/>
              </a:solidFill>
              <a:prstDash val="solid"/>
              <a:round/>
              <a:headEnd type="none" w="med" len="med"/>
              <a:tailEnd type="none" w="med" len="med"/>
            </a:ln>
            <a:effectLst/>
          </p:spPr>
        </p:cxnSp>
        <p:sp>
          <p:nvSpPr>
            <p:cNvPr id="23" name="TextBox 22"/>
            <p:cNvSpPr txBox="1"/>
            <p:nvPr/>
          </p:nvSpPr>
          <p:spPr>
            <a:xfrm>
              <a:off x="6012160" y="5403644"/>
              <a:ext cx="948786"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balanced</a:t>
              </a:r>
              <a:endParaRPr lang="ko-KR" altLang="en-US" sz="1400" b="1">
                <a:solidFill>
                  <a:srgbClr val="0070C0"/>
                </a:solidFill>
                <a:latin typeface="맑은 고딕" panose="020B0503020000020004" pitchFamily="50" charset="-127"/>
                <a:ea typeface="맑은 고딕" panose="020B0503020000020004" pitchFamily="50" charset="-127"/>
              </a:endParaRPr>
            </a:p>
          </p:txBody>
        </p:sp>
        <p:cxnSp>
          <p:nvCxnSpPr>
            <p:cNvPr id="25" name="직선 연결선 24"/>
            <p:cNvCxnSpPr/>
            <p:nvPr/>
          </p:nvCxnSpPr>
          <p:spPr bwMode="auto">
            <a:xfrm>
              <a:off x="2483768" y="5805265"/>
              <a:ext cx="0" cy="318460"/>
            </a:xfrm>
            <a:prstGeom prst="line">
              <a:avLst/>
            </a:prstGeom>
            <a:noFill/>
            <a:ln w="9525" cap="flat" cmpd="sng" algn="ctr">
              <a:solidFill>
                <a:schemeClr val="tx1"/>
              </a:solidFill>
              <a:prstDash val="solid"/>
              <a:round/>
              <a:headEnd type="none" w="med" len="med"/>
              <a:tailEnd type="triangle" w="med" len="med"/>
            </a:ln>
            <a:effectLst/>
          </p:spPr>
        </p:cxnSp>
        <p:cxnSp>
          <p:nvCxnSpPr>
            <p:cNvPr id="26" name="직선 연결선 25"/>
            <p:cNvCxnSpPr/>
            <p:nvPr/>
          </p:nvCxnSpPr>
          <p:spPr bwMode="auto">
            <a:xfrm flipH="1">
              <a:off x="2987824" y="5702828"/>
              <a:ext cx="1728192" cy="0"/>
            </a:xfrm>
            <a:prstGeom prst="line">
              <a:avLst/>
            </a:prstGeom>
            <a:noFill/>
            <a:ln w="9525" cap="flat" cmpd="sng" algn="ctr">
              <a:solidFill>
                <a:schemeClr val="tx1"/>
              </a:solidFill>
              <a:prstDash val="solid"/>
              <a:round/>
              <a:headEnd type="none" w="med" len="med"/>
              <a:tailEnd type="none" w="med" len="med"/>
            </a:ln>
            <a:effectLst/>
          </p:spPr>
        </p:cxnSp>
        <p:cxnSp>
          <p:nvCxnSpPr>
            <p:cNvPr id="27" name="직선 연결선 26"/>
            <p:cNvCxnSpPr/>
            <p:nvPr/>
          </p:nvCxnSpPr>
          <p:spPr bwMode="auto">
            <a:xfrm>
              <a:off x="5228887" y="5773517"/>
              <a:ext cx="0" cy="318460"/>
            </a:xfrm>
            <a:prstGeom prst="line">
              <a:avLst/>
            </a:prstGeom>
            <a:noFill/>
            <a:ln w="9525" cap="flat" cmpd="sng" algn="ctr">
              <a:solidFill>
                <a:schemeClr val="tx1"/>
              </a:solidFill>
              <a:prstDash val="solid"/>
              <a:round/>
              <a:headEnd type="none" w="med" len="med"/>
              <a:tailEnd type="triangle" w="med" len="med"/>
            </a:ln>
            <a:effectLst/>
          </p:spPr>
        </p:cxnSp>
        <p:sp>
          <p:nvSpPr>
            <p:cNvPr id="28" name="TextBox 27"/>
            <p:cNvSpPr txBox="1"/>
            <p:nvPr/>
          </p:nvSpPr>
          <p:spPr>
            <a:xfrm>
              <a:off x="2094109" y="6091977"/>
              <a:ext cx="678391"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ground</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3448251" y="5104460"/>
              <a:ext cx="779381"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signal(+)</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3448251" y="5431493"/>
              <a:ext cx="736099"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signal(-)</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32" name="TextBox 31"/>
            <p:cNvSpPr txBox="1"/>
            <p:nvPr/>
          </p:nvSpPr>
          <p:spPr>
            <a:xfrm>
              <a:off x="4864330" y="6136361"/>
              <a:ext cx="678391"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ground</a:t>
              </a:r>
              <a:endParaRPr lang="ko-KR" altLang="en-US" sz="1100" b="1">
                <a:solidFill>
                  <a:srgbClr val="0070C0"/>
                </a:solidFill>
                <a:latin typeface="맑은 고딕" panose="020B0503020000020004" pitchFamily="50" charset="-127"/>
                <a:ea typeface="맑은 고딕" panose="020B0503020000020004" pitchFamily="50" charset="-127"/>
              </a:endParaRPr>
            </a:p>
          </p:txBody>
        </p:sp>
      </p:grpSp>
      <p:grpSp>
        <p:nvGrpSpPr>
          <p:cNvPr id="34" name="그룹 33"/>
          <p:cNvGrpSpPr/>
          <p:nvPr/>
        </p:nvGrpSpPr>
        <p:grpSpPr>
          <a:xfrm>
            <a:off x="5943249" y="3144126"/>
            <a:ext cx="5199242" cy="1194191"/>
            <a:chOff x="1876346" y="3736308"/>
            <a:chExt cx="5199242" cy="1194191"/>
          </a:xfrm>
        </p:grpSpPr>
        <p:sp>
          <p:nvSpPr>
            <p:cNvPr id="5" name="직사각형 4"/>
            <p:cNvSpPr/>
            <p:nvPr/>
          </p:nvSpPr>
          <p:spPr bwMode="auto">
            <a:xfrm>
              <a:off x="1876346" y="3933056"/>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Term-1</a:t>
              </a:r>
              <a:endParaRPr lang="ko-KR" altLang="en-US" sz="1400" b="1">
                <a:latin typeface="맑은 고딕" panose="020B0503020000020004" pitchFamily="50" charset="-127"/>
                <a:ea typeface="맑은 고딕" panose="020B0503020000020004" pitchFamily="50" charset="-127"/>
              </a:endParaRPr>
            </a:p>
          </p:txBody>
        </p:sp>
        <p:sp>
          <p:nvSpPr>
            <p:cNvPr id="6" name="직사각형 5"/>
            <p:cNvSpPr/>
            <p:nvPr/>
          </p:nvSpPr>
          <p:spPr bwMode="auto">
            <a:xfrm>
              <a:off x="4612650" y="3933056"/>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Term-2</a:t>
              </a:r>
              <a:endParaRPr lang="ko-KR" altLang="en-US" sz="1400" b="1">
                <a:latin typeface="맑은 고딕" panose="020B0503020000020004" pitchFamily="50" charset="-127"/>
                <a:ea typeface="맑은 고딕" panose="020B0503020000020004" pitchFamily="50" charset="-127"/>
              </a:endParaRPr>
            </a:p>
          </p:txBody>
        </p:sp>
        <p:cxnSp>
          <p:nvCxnSpPr>
            <p:cNvPr id="7" name="직선 연결선 6"/>
            <p:cNvCxnSpPr/>
            <p:nvPr/>
          </p:nvCxnSpPr>
          <p:spPr bwMode="auto">
            <a:xfrm>
              <a:off x="2884458" y="4046929"/>
              <a:ext cx="1728192" cy="0"/>
            </a:xfrm>
            <a:prstGeom prst="line">
              <a:avLst/>
            </a:prstGeom>
            <a:noFill/>
            <a:ln w="9525" cap="flat" cmpd="sng" algn="ctr">
              <a:solidFill>
                <a:schemeClr val="tx1"/>
              </a:solidFill>
              <a:prstDash val="solid"/>
              <a:round/>
              <a:headEnd type="none" w="med" len="med"/>
              <a:tailEnd type="none" w="med" len="med"/>
            </a:ln>
            <a:effectLst/>
          </p:spPr>
        </p:cxnSp>
        <p:sp>
          <p:nvSpPr>
            <p:cNvPr id="8" name="TextBox 7"/>
            <p:cNvSpPr txBox="1"/>
            <p:nvPr/>
          </p:nvSpPr>
          <p:spPr>
            <a:xfrm>
              <a:off x="5908794" y="4035492"/>
              <a:ext cx="1166794"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unbalanced</a:t>
              </a:r>
              <a:endParaRPr lang="ko-KR" altLang="en-US" sz="1400" b="1">
                <a:solidFill>
                  <a:srgbClr val="0070C0"/>
                </a:solidFill>
                <a:latin typeface="맑은 고딕" panose="020B0503020000020004" pitchFamily="50" charset="-127"/>
                <a:ea typeface="맑은 고딕" panose="020B0503020000020004" pitchFamily="50" charset="-127"/>
              </a:endParaRPr>
            </a:p>
          </p:txBody>
        </p:sp>
        <p:cxnSp>
          <p:nvCxnSpPr>
            <p:cNvPr id="11" name="직선 연결선 10"/>
            <p:cNvCxnSpPr/>
            <p:nvPr/>
          </p:nvCxnSpPr>
          <p:spPr bwMode="auto">
            <a:xfrm>
              <a:off x="2884458" y="4334676"/>
              <a:ext cx="175374" cy="0"/>
            </a:xfrm>
            <a:prstGeom prst="line">
              <a:avLst/>
            </a:prstGeom>
            <a:noFill/>
            <a:ln w="9525" cap="flat" cmpd="sng" algn="ctr">
              <a:solidFill>
                <a:schemeClr val="tx1"/>
              </a:solidFill>
              <a:prstDash val="solid"/>
              <a:round/>
              <a:headEnd type="none" w="med" len="med"/>
              <a:tailEnd type="none" w="med" len="med"/>
            </a:ln>
            <a:effectLst/>
          </p:spPr>
        </p:cxnSp>
        <p:cxnSp>
          <p:nvCxnSpPr>
            <p:cNvPr id="13" name="직선 연결선 12"/>
            <p:cNvCxnSpPr/>
            <p:nvPr/>
          </p:nvCxnSpPr>
          <p:spPr bwMode="auto">
            <a:xfrm>
              <a:off x="3059832" y="4334676"/>
              <a:ext cx="0" cy="318460"/>
            </a:xfrm>
            <a:prstGeom prst="line">
              <a:avLst/>
            </a:prstGeom>
            <a:noFill/>
            <a:ln w="9525" cap="flat" cmpd="sng" algn="ctr">
              <a:solidFill>
                <a:schemeClr val="tx1"/>
              </a:solidFill>
              <a:prstDash val="solid"/>
              <a:round/>
              <a:headEnd type="none" w="med" len="med"/>
              <a:tailEnd type="triangle" w="med" len="med"/>
            </a:ln>
            <a:effectLst/>
          </p:spPr>
        </p:cxnSp>
        <p:cxnSp>
          <p:nvCxnSpPr>
            <p:cNvPr id="15" name="직선 연결선 14"/>
            <p:cNvCxnSpPr/>
            <p:nvPr/>
          </p:nvCxnSpPr>
          <p:spPr bwMode="auto">
            <a:xfrm flipH="1">
              <a:off x="4459342" y="4334676"/>
              <a:ext cx="153308" cy="0"/>
            </a:xfrm>
            <a:prstGeom prst="line">
              <a:avLst/>
            </a:prstGeom>
            <a:noFill/>
            <a:ln w="9525" cap="flat" cmpd="sng" algn="ctr">
              <a:solidFill>
                <a:schemeClr val="tx1"/>
              </a:solidFill>
              <a:prstDash val="solid"/>
              <a:round/>
              <a:headEnd type="none" w="med" len="med"/>
              <a:tailEnd type="none" w="med" len="med"/>
            </a:ln>
            <a:effectLst/>
          </p:spPr>
        </p:cxnSp>
        <p:cxnSp>
          <p:nvCxnSpPr>
            <p:cNvPr id="16" name="직선 연결선 15"/>
            <p:cNvCxnSpPr/>
            <p:nvPr/>
          </p:nvCxnSpPr>
          <p:spPr bwMode="auto">
            <a:xfrm>
              <a:off x="4459342" y="4334676"/>
              <a:ext cx="0" cy="318460"/>
            </a:xfrm>
            <a:prstGeom prst="line">
              <a:avLst/>
            </a:prstGeom>
            <a:noFill/>
            <a:ln w="9525" cap="flat" cmpd="sng" algn="ctr">
              <a:solidFill>
                <a:schemeClr val="tx1"/>
              </a:solidFill>
              <a:prstDash val="solid"/>
              <a:round/>
              <a:headEnd type="none" w="med" len="med"/>
              <a:tailEnd type="triangle" w="med" len="med"/>
            </a:ln>
            <a:effectLst/>
          </p:spPr>
        </p:cxnSp>
        <p:sp>
          <p:nvSpPr>
            <p:cNvPr id="18" name="TextBox 17"/>
            <p:cNvSpPr txBox="1"/>
            <p:nvPr/>
          </p:nvSpPr>
          <p:spPr>
            <a:xfrm>
              <a:off x="2699792" y="4668889"/>
              <a:ext cx="678391"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ground</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3344885" y="3736308"/>
              <a:ext cx="579005"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signal</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33" name="TextBox 32"/>
            <p:cNvSpPr txBox="1"/>
            <p:nvPr/>
          </p:nvSpPr>
          <p:spPr>
            <a:xfrm>
              <a:off x="4184350" y="4668889"/>
              <a:ext cx="678391"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ground</a:t>
              </a:r>
              <a:endParaRPr lang="ko-KR" altLang="en-US" sz="1100" b="1">
                <a:solidFill>
                  <a:srgbClr val="0070C0"/>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1014737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altLang="ko-KR" smtClean="0"/>
              <a:t>Memory Structure of AVR Core</a:t>
            </a:r>
          </a:p>
        </p:txBody>
      </p:sp>
      <p:sp>
        <p:nvSpPr>
          <p:cNvPr id="9220" name="Rectangle 3"/>
          <p:cNvSpPr>
            <a:spLocks noGrp="1" noChangeArrowheads="1"/>
          </p:cNvSpPr>
          <p:nvPr>
            <p:ph idx="1"/>
          </p:nvPr>
        </p:nvSpPr>
        <p:spPr/>
        <p:txBody>
          <a:bodyPr/>
          <a:lstStyle/>
          <a:p>
            <a:r>
              <a:rPr lang="en-GB" altLang="ko-KR" dirty="0" smtClean="0"/>
              <a:t>Harvard </a:t>
            </a:r>
            <a:r>
              <a:rPr lang="en-US" altLang="ko-KR" dirty="0" smtClean="0"/>
              <a:t>Architecture</a:t>
            </a:r>
            <a:endParaRPr lang="en-GB" altLang="ko-KR" dirty="0" smtClean="0"/>
          </a:p>
          <a:p>
            <a:pPr lvl="1"/>
            <a:r>
              <a:rPr lang="en-US" altLang="ko-KR" dirty="0" smtClean="0"/>
              <a:t>Separate program memory &amp; data memory</a:t>
            </a:r>
          </a:p>
          <a:p>
            <a:pPr lvl="2"/>
            <a:r>
              <a:rPr lang="en-US" altLang="ko-KR" dirty="0" smtClean="0"/>
              <a:t>Separated access bus.</a:t>
            </a:r>
          </a:p>
          <a:p>
            <a:pPr lvl="2"/>
            <a:r>
              <a:rPr lang="en-US" altLang="ko-KR" dirty="0" smtClean="0"/>
              <a:t>Parallel memory access is possible, so good for pipelining.</a:t>
            </a:r>
          </a:p>
          <a:p>
            <a:endParaRPr lang="en-GB" altLang="ko-KR" dirty="0" smtClean="0"/>
          </a:p>
        </p:txBody>
      </p:sp>
      <p:grpSp>
        <p:nvGrpSpPr>
          <p:cNvPr id="9228" name="그룹 9227"/>
          <p:cNvGrpSpPr/>
          <p:nvPr/>
        </p:nvGrpSpPr>
        <p:grpSpPr>
          <a:xfrm>
            <a:off x="5958019" y="3193779"/>
            <a:ext cx="2735510" cy="1212066"/>
            <a:chOff x="4813582" y="3441070"/>
            <a:chExt cx="2345837" cy="972108"/>
          </a:xfrm>
        </p:grpSpPr>
        <p:sp>
          <p:nvSpPr>
            <p:cNvPr id="44" name="직사각형 43"/>
            <p:cNvSpPr/>
            <p:nvPr/>
          </p:nvSpPr>
          <p:spPr bwMode="auto">
            <a:xfrm>
              <a:off x="4813582" y="3441070"/>
              <a:ext cx="949288" cy="972108"/>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CPU</a:t>
              </a:r>
              <a:endParaRPr lang="ko-KR" altLang="en-US" sz="1400" b="1" dirty="0">
                <a:latin typeface="맑은 고딕" panose="020B0503020000020004" pitchFamily="50" charset="-127"/>
                <a:ea typeface="맑은 고딕" panose="020B0503020000020004" pitchFamily="50" charset="-127"/>
              </a:endParaRPr>
            </a:p>
          </p:txBody>
        </p:sp>
        <p:sp>
          <p:nvSpPr>
            <p:cNvPr id="45" name="직사각형 44"/>
            <p:cNvSpPr/>
            <p:nvPr/>
          </p:nvSpPr>
          <p:spPr bwMode="auto">
            <a:xfrm>
              <a:off x="6210131" y="3441070"/>
              <a:ext cx="949288" cy="468052"/>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Program</a:t>
              </a:r>
            </a:p>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Memory</a:t>
              </a:r>
              <a:endParaRPr lang="ko-KR" altLang="en-US" sz="1400" b="1" dirty="0">
                <a:latin typeface="맑은 고딕" panose="020B0503020000020004" pitchFamily="50" charset="-127"/>
                <a:ea typeface="맑은 고딕" panose="020B0503020000020004" pitchFamily="50" charset="-127"/>
              </a:endParaRPr>
            </a:p>
          </p:txBody>
        </p:sp>
        <p:sp>
          <p:nvSpPr>
            <p:cNvPr id="46" name="직사각형 45"/>
            <p:cNvSpPr/>
            <p:nvPr/>
          </p:nvSpPr>
          <p:spPr bwMode="auto">
            <a:xfrm>
              <a:off x="6210131" y="3945126"/>
              <a:ext cx="949288" cy="468052"/>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Data</a:t>
              </a:r>
            </a:p>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Memory</a:t>
              </a:r>
              <a:endParaRPr lang="ko-KR" altLang="en-US" sz="1400" b="1" dirty="0">
                <a:latin typeface="맑은 고딕" panose="020B0503020000020004" pitchFamily="50" charset="-127"/>
                <a:ea typeface="맑은 고딕" panose="020B0503020000020004" pitchFamily="50" charset="-127"/>
              </a:endParaRPr>
            </a:p>
          </p:txBody>
        </p:sp>
        <p:cxnSp>
          <p:nvCxnSpPr>
            <p:cNvPr id="47" name="직선 연결선 46"/>
            <p:cNvCxnSpPr/>
            <p:nvPr/>
          </p:nvCxnSpPr>
          <p:spPr bwMode="auto">
            <a:xfrm flipH="1">
              <a:off x="5762871" y="3675096"/>
              <a:ext cx="447260" cy="0"/>
            </a:xfrm>
            <a:prstGeom prst="line">
              <a:avLst/>
            </a:prstGeom>
            <a:noFill/>
            <a:ln w="34925" cap="flat" cmpd="sng" algn="ctr">
              <a:solidFill>
                <a:schemeClr val="tx1"/>
              </a:solidFill>
              <a:prstDash val="solid"/>
              <a:round/>
              <a:headEnd type="none" w="med" len="med"/>
              <a:tailEnd type="none" w="med" len="med"/>
            </a:ln>
            <a:effectLst/>
          </p:spPr>
        </p:cxnSp>
        <p:cxnSp>
          <p:nvCxnSpPr>
            <p:cNvPr id="48" name="직선 연결선 47"/>
            <p:cNvCxnSpPr/>
            <p:nvPr/>
          </p:nvCxnSpPr>
          <p:spPr bwMode="auto">
            <a:xfrm flipH="1">
              <a:off x="5762871" y="4179152"/>
              <a:ext cx="447260" cy="0"/>
            </a:xfrm>
            <a:prstGeom prst="line">
              <a:avLst/>
            </a:prstGeom>
            <a:noFill/>
            <a:ln w="34925" cap="flat" cmpd="sng" algn="ctr">
              <a:solidFill>
                <a:schemeClr val="tx1"/>
              </a:solidFill>
              <a:prstDash val="solid"/>
              <a:round/>
              <a:headEnd type="none" w="med" len="med"/>
              <a:tailEnd type="none" w="med" len="med"/>
            </a:ln>
            <a:effectLst/>
          </p:spPr>
        </p:cxnSp>
      </p:grpSp>
      <p:grpSp>
        <p:nvGrpSpPr>
          <p:cNvPr id="9229" name="그룹 9228"/>
          <p:cNvGrpSpPr/>
          <p:nvPr/>
        </p:nvGrpSpPr>
        <p:grpSpPr>
          <a:xfrm>
            <a:off x="2513188" y="3225507"/>
            <a:ext cx="2760257" cy="1220496"/>
            <a:chOff x="1445838" y="3399234"/>
            <a:chExt cx="2345837" cy="972108"/>
          </a:xfrm>
        </p:grpSpPr>
        <p:sp>
          <p:nvSpPr>
            <p:cNvPr id="9217" name="직사각형 9216"/>
            <p:cNvSpPr/>
            <p:nvPr/>
          </p:nvSpPr>
          <p:spPr bwMode="auto">
            <a:xfrm>
              <a:off x="1445838" y="3399234"/>
              <a:ext cx="949288" cy="972108"/>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CPU</a:t>
              </a:r>
              <a:endParaRPr lang="ko-KR" altLang="en-US" sz="1400" b="1" dirty="0">
                <a:latin typeface="맑은 고딕" panose="020B0503020000020004" pitchFamily="50" charset="-127"/>
                <a:ea typeface="맑은 고딕" panose="020B0503020000020004" pitchFamily="50" charset="-127"/>
              </a:endParaRPr>
            </a:p>
          </p:txBody>
        </p:sp>
        <p:sp>
          <p:nvSpPr>
            <p:cNvPr id="39" name="직사각형 38"/>
            <p:cNvSpPr/>
            <p:nvPr/>
          </p:nvSpPr>
          <p:spPr bwMode="auto">
            <a:xfrm>
              <a:off x="2842387" y="3399234"/>
              <a:ext cx="949288" cy="972108"/>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Program</a:t>
              </a:r>
            </a:p>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Memory</a:t>
              </a:r>
            </a:p>
            <a:p>
              <a:pPr algn="ctr" eaLnBrk="0" fontAlgn="base" latinLnBrk="0" hangingPunct="0">
                <a:spcBef>
                  <a:spcPct val="0"/>
                </a:spcBef>
                <a:spcAft>
                  <a:spcPct val="0"/>
                </a:spcAft>
              </a:pPr>
              <a:endParaRPr lang="en-US" altLang="ko-KR" sz="1400" b="1" dirty="0">
                <a:latin typeface="맑은 고딕" panose="020B0503020000020004" pitchFamily="50" charset="-127"/>
                <a:ea typeface="맑은 고딕" panose="020B0503020000020004" pitchFamily="50" charset="-127"/>
              </a:endParaRPr>
            </a:p>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Data</a:t>
              </a:r>
            </a:p>
            <a:p>
              <a:pPr algn="ctr" eaLnBrk="0" fontAlgn="base" latinLnBrk="0" hangingPunct="0">
                <a:spcBef>
                  <a:spcPct val="0"/>
                </a:spcBef>
                <a:spcAft>
                  <a:spcPct val="0"/>
                </a:spcAft>
              </a:pPr>
              <a:r>
                <a:rPr lang="en-US" altLang="ko-KR" sz="1400" b="1" dirty="0">
                  <a:latin typeface="맑은 고딕" panose="020B0503020000020004" pitchFamily="50" charset="-127"/>
                  <a:ea typeface="맑은 고딕" panose="020B0503020000020004" pitchFamily="50" charset="-127"/>
                </a:rPr>
                <a:t>Memory</a:t>
              </a:r>
              <a:endParaRPr lang="ko-KR" altLang="en-US" sz="1400" b="1" dirty="0">
                <a:latin typeface="맑은 고딕" panose="020B0503020000020004" pitchFamily="50" charset="-127"/>
                <a:ea typeface="맑은 고딕" panose="020B0503020000020004" pitchFamily="50" charset="-127"/>
              </a:endParaRPr>
            </a:p>
          </p:txBody>
        </p:sp>
        <p:cxnSp>
          <p:nvCxnSpPr>
            <p:cNvPr id="43" name="직선 연결선 42"/>
            <p:cNvCxnSpPr/>
            <p:nvPr/>
          </p:nvCxnSpPr>
          <p:spPr bwMode="auto">
            <a:xfrm flipH="1">
              <a:off x="2395127" y="3909122"/>
              <a:ext cx="447260" cy="0"/>
            </a:xfrm>
            <a:prstGeom prst="line">
              <a:avLst/>
            </a:prstGeom>
            <a:noFill/>
            <a:ln w="34925" cap="flat" cmpd="sng" algn="ctr">
              <a:solidFill>
                <a:schemeClr val="tx1"/>
              </a:solidFill>
              <a:prstDash val="solid"/>
              <a:round/>
              <a:headEnd type="none" w="med" len="med"/>
              <a:tailEnd type="none" w="med" len="med"/>
            </a:ln>
            <a:effectLst/>
          </p:spPr>
        </p:cxnSp>
        <p:cxnSp>
          <p:nvCxnSpPr>
            <p:cNvPr id="9223" name="직선 연결선 9222"/>
            <p:cNvCxnSpPr>
              <a:stCxn id="39" idx="1"/>
            </p:cNvCxnSpPr>
            <p:nvPr/>
          </p:nvCxnSpPr>
          <p:spPr bwMode="auto">
            <a:xfrm>
              <a:off x="2842387" y="3885288"/>
              <a:ext cx="949288" cy="0"/>
            </a:xfrm>
            <a:prstGeom prst="line">
              <a:avLst/>
            </a:prstGeom>
            <a:noFill/>
            <a:ln w="9525" cap="flat" cmpd="sng" algn="ctr">
              <a:solidFill>
                <a:schemeClr val="tx1"/>
              </a:solidFill>
              <a:prstDash val="dash"/>
              <a:round/>
              <a:headEnd type="none" w="med" len="med"/>
              <a:tailEnd type="none" w="med" len="med"/>
            </a:ln>
            <a:effectLst/>
          </p:spPr>
        </p:cxnSp>
      </p:grpSp>
      <p:sp>
        <p:nvSpPr>
          <p:cNvPr id="57" name="Text Box 33"/>
          <p:cNvSpPr txBox="1">
            <a:spLocks noChangeArrowheads="1"/>
          </p:cNvSpPr>
          <p:nvPr/>
        </p:nvSpPr>
        <p:spPr bwMode="auto">
          <a:xfrm>
            <a:off x="2513187" y="4680910"/>
            <a:ext cx="298471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smtClean="0">
                <a:solidFill>
                  <a:schemeClr val="tx1"/>
                </a:solidFill>
                <a:latin typeface="맑은 고딕" pitchFamily="50" charset="-127"/>
                <a:ea typeface="맑은 고딕" pitchFamily="50" charset="-127"/>
              </a:rPr>
              <a:t>Simultaneous code &amp; data </a:t>
            </a:r>
            <a:r>
              <a:rPr lang="en-US" altLang="ko-KR" sz="1400" b="1" dirty="0">
                <a:solidFill>
                  <a:schemeClr val="tx1"/>
                </a:solidFill>
                <a:latin typeface="맑은 고딕" pitchFamily="50" charset="-127"/>
                <a:ea typeface="맑은 고딕" pitchFamily="50" charset="-127"/>
              </a:rPr>
              <a:t>a</a:t>
            </a:r>
            <a:r>
              <a:rPr lang="en-US" altLang="ko-KR" sz="1400" b="1" dirty="0" smtClean="0">
                <a:solidFill>
                  <a:schemeClr val="tx1"/>
                </a:solidFill>
                <a:latin typeface="맑은 고딕" pitchFamily="50" charset="-127"/>
                <a:ea typeface="맑은 고딕" pitchFamily="50" charset="-127"/>
              </a:rPr>
              <a:t>ccess is not possible. </a:t>
            </a:r>
            <a:endParaRPr lang="en-GB" altLang="ko-KR" sz="1400" b="1" dirty="0">
              <a:solidFill>
                <a:schemeClr val="tx1"/>
              </a:solidFill>
              <a:latin typeface="맑은 고딕" pitchFamily="50" charset="-127"/>
              <a:ea typeface="맑은 고딕" pitchFamily="50" charset="-127"/>
            </a:endParaRPr>
          </a:p>
        </p:txBody>
      </p:sp>
      <p:sp>
        <p:nvSpPr>
          <p:cNvPr id="58" name="Text Box 33"/>
          <p:cNvSpPr txBox="1">
            <a:spLocks noChangeArrowheads="1"/>
          </p:cNvSpPr>
          <p:nvPr/>
        </p:nvSpPr>
        <p:spPr bwMode="auto">
          <a:xfrm>
            <a:off x="5958020" y="4708703"/>
            <a:ext cx="380133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smtClean="0">
                <a:solidFill>
                  <a:schemeClr val="tx1"/>
                </a:solidFill>
                <a:latin typeface="맑은 고딕" pitchFamily="50" charset="-127"/>
                <a:ea typeface="맑은 고딕" pitchFamily="50" charset="-127"/>
              </a:rPr>
              <a:t>Parallel code &amp; data </a:t>
            </a:r>
            <a:r>
              <a:rPr lang="en-US" altLang="ko-KR" sz="1400" b="1" dirty="0">
                <a:solidFill>
                  <a:schemeClr val="tx1"/>
                </a:solidFill>
                <a:latin typeface="맑은 고딕" pitchFamily="50" charset="-127"/>
                <a:ea typeface="맑은 고딕" pitchFamily="50" charset="-127"/>
              </a:rPr>
              <a:t>a</a:t>
            </a:r>
            <a:r>
              <a:rPr lang="en-US" altLang="ko-KR" sz="1400" b="1" dirty="0" smtClean="0">
                <a:solidFill>
                  <a:schemeClr val="tx1"/>
                </a:solidFill>
                <a:latin typeface="맑은 고딕" pitchFamily="50" charset="-127"/>
                <a:ea typeface="맑은 고딕" pitchFamily="50" charset="-127"/>
              </a:rPr>
              <a:t>ccess is possible.</a:t>
            </a:r>
            <a:endParaRPr lang="en-GB" altLang="ko-KR" sz="1400" b="1" dirty="0">
              <a:solidFill>
                <a:schemeClr val="tx1"/>
              </a:solidFill>
              <a:latin typeface="맑은 고딕" pitchFamily="50" charset="-127"/>
              <a:ea typeface="맑은 고딕" pitchFamily="50" charset="-127"/>
            </a:endParaRPr>
          </a:p>
        </p:txBody>
      </p:sp>
      <p:sp>
        <p:nvSpPr>
          <p:cNvPr id="59" name="Text Box 33"/>
          <p:cNvSpPr txBox="1">
            <a:spLocks noChangeArrowheads="1"/>
          </p:cNvSpPr>
          <p:nvPr/>
        </p:nvSpPr>
        <p:spPr bwMode="auto">
          <a:xfrm>
            <a:off x="2489861" y="2821092"/>
            <a:ext cx="275092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a:solidFill>
                  <a:schemeClr val="tx1"/>
                </a:solidFill>
                <a:latin typeface="맑은 고딕" pitchFamily="50" charset="-127"/>
                <a:ea typeface="맑은 고딕" pitchFamily="50" charset="-127"/>
              </a:rPr>
              <a:t>Von Neumann S</a:t>
            </a:r>
            <a:r>
              <a:rPr lang="en-US" altLang="ko-KR" sz="1400" b="1" dirty="0" smtClean="0">
                <a:solidFill>
                  <a:schemeClr val="tx1"/>
                </a:solidFill>
                <a:latin typeface="맑은 고딕" pitchFamily="50" charset="-127"/>
                <a:ea typeface="맑은 고딕" pitchFamily="50" charset="-127"/>
              </a:rPr>
              <a:t>tructure</a:t>
            </a:r>
            <a:endParaRPr lang="en-GB" altLang="ko-KR" sz="1400" b="1" dirty="0">
              <a:solidFill>
                <a:schemeClr val="tx1"/>
              </a:solidFill>
              <a:latin typeface="맑은 고딕" pitchFamily="50" charset="-127"/>
              <a:ea typeface="맑은 고딕" pitchFamily="50" charset="-127"/>
            </a:endParaRPr>
          </a:p>
        </p:txBody>
      </p:sp>
      <p:sp>
        <p:nvSpPr>
          <p:cNvPr id="60" name="Text Box 33"/>
          <p:cNvSpPr txBox="1">
            <a:spLocks noChangeArrowheads="1"/>
          </p:cNvSpPr>
          <p:nvPr/>
        </p:nvSpPr>
        <p:spPr bwMode="auto">
          <a:xfrm>
            <a:off x="5942603" y="2821092"/>
            <a:ext cx="275092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5pPr>
            <a:lvl6pPr marL="25146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6pPr>
            <a:lvl7pPr marL="29718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7pPr>
            <a:lvl8pPr marL="34290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8pPr>
            <a:lvl9pPr marL="3886200" indent="-228600" defTabSz="449263" eaLnBrk="0" fontAlgn="base" hangingPunct="0">
              <a:lnSpc>
                <a:spcPct val="96000"/>
              </a:lnSpc>
              <a:spcBef>
                <a:spcPct val="0"/>
              </a:spcBef>
              <a:spcAft>
                <a:spcPct val="0"/>
              </a:spcAft>
              <a:buClr>
                <a:srgbClr val="000000"/>
              </a:buClr>
              <a:buSzPct val="100000"/>
              <a:buFont typeface="굴림" pitchFamily="50"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pitchFamily="50" charset="-127"/>
              </a:defRPr>
            </a:lvl9pPr>
          </a:lstStyle>
          <a:p>
            <a:pPr>
              <a:lnSpc>
                <a:spcPct val="100000"/>
              </a:lnSpc>
              <a:buFont typeface="Times New Roman" pitchFamily="18" charset="0"/>
              <a:buNone/>
            </a:pPr>
            <a:r>
              <a:rPr lang="en-US" altLang="ko-KR" sz="1400" b="1" dirty="0">
                <a:solidFill>
                  <a:schemeClr val="tx1"/>
                </a:solidFill>
                <a:latin typeface="맑은 고딕" pitchFamily="50" charset="-127"/>
                <a:ea typeface="맑은 고딕" pitchFamily="50" charset="-127"/>
              </a:rPr>
              <a:t>Harvard </a:t>
            </a:r>
            <a:r>
              <a:rPr lang="en-US" altLang="ko-KR" sz="1400" b="1" dirty="0" smtClean="0">
                <a:solidFill>
                  <a:schemeClr val="tx1"/>
                </a:solidFill>
                <a:latin typeface="맑은 고딕" pitchFamily="50" charset="-127"/>
                <a:ea typeface="맑은 고딕" pitchFamily="50" charset="-127"/>
              </a:rPr>
              <a:t>Structure</a:t>
            </a:r>
            <a:endParaRPr lang="en-GB" altLang="ko-KR" sz="1400" b="1" dirty="0">
              <a:solidFill>
                <a:schemeClr val="tx1"/>
              </a:solidFill>
              <a:latin typeface="맑은 고딕" pitchFamily="50" charset="-127"/>
              <a:ea typeface="맑은 고딕" pitchFamily="50" charset="-127"/>
            </a:endParaRP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13</a:t>
            </a:fld>
            <a:endParaRPr lang="ko-KR" altLang="en-US"/>
          </a:p>
        </p:txBody>
      </p:sp>
    </p:spTree>
    <p:extLst>
      <p:ext uri="{BB962C8B-B14F-4D97-AF65-F5344CB8AC3E}">
        <p14:creationId xmlns:p14="http://schemas.microsoft.com/office/powerpoint/2010/main" val="3675749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a:t>Type of Serial Communication</a:t>
            </a:r>
            <a:endParaRPr lang="en-US" altLang="ko-KR" dirty="0" smtClean="0"/>
          </a:p>
        </p:txBody>
      </p:sp>
      <p:sp>
        <p:nvSpPr>
          <p:cNvPr id="3" name="내용 개체 틀 2"/>
          <p:cNvSpPr>
            <a:spLocks noGrp="1"/>
          </p:cNvSpPr>
          <p:nvPr>
            <p:ph idx="1"/>
          </p:nvPr>
        </p:nvSpPr>
        <p:spPr/>
        <p:txBody>
          <a:bodyPr/>
          <a:lstStyle/>
          <a:p>
            <a:r>
              <a:rPr lang="en-US" altLang="ko-KR" dirty="0" smtClean="0"/>
              <a:t>Transmission timing</a:t>
            </a:r>
          </a:p>
          <a:p>
            <a:pPr lvl="1"/>
            <a:r>
              <a:rPr lang="en-US" altLang="ko-KR" dirty="0" smtClean="0"/>
              <a:t>Synchronous </a:t>
            </a:r>
          </a:p>
          <a:p>
            <a:pPr lvl="2"/>
            <a:r>
              <a:rPr lang="en-US" altLang="ko-KR" dirty="0" smtClean="0"/>
              <a:t>Use a separate clock line to synchronize the data transmission.</a:t>
            </a:r>
          </a:p>
          <a:p>
            <a:pPr lvl="2"/>
            <a:r>
              <a:rPr lang="en-US" altLang="ko-KR" dirty="0" smtClean="0"/>
              <a:t>High speed transmission with high cost.</a:t>
            </a:r>
          </a:p>
          <a:p>
            <a:pPr lvl="1"/>
            <a:r>
              <a:rPr lang="en-US" altLang="ko-KR" dirty="0" smtClean="0"/>
              <a:t>Asynchronous</a:t>
            </a:r>
          </a:p>
          <a:p>
            <a:pPr lvl="2"/>
            <a:r>
              <a:rPr lang="en-US" altLang="ko-KR" dirty="0" smtClean="0"/>
              <a:t>Self-timed transmission by data lines. </a:t>
            </a:r>
          </a:p>
          <a:p>
            <a:pPr lvl="2"/>
            <a:r>
              <a:rPr lang="en-US" altLang="ko-KR" dirty="0" smtClean="0"/>
              <a:t>Sampling &amp; detecting using internal timing generator.</a:t>
            </a:r>
          </a:p>
          <a:p>
            <a:pPr lvl="2"/>
            <a:r>
              <a:rPr lang="en-US" altLang="ko-KR" dirty="0" smtClean="0"/>
              <a:t>Low speed transmission with low cost.</a:t>
            </a:r>
          </a:p>
          <a:p>
            <a:pPr lvl="1"/>
            <a:endParaRPr lang="en-US" altLang="ko-KR" dirty="0" smtClean="0"/>
          </a:p>
          <a:p>
            <a:pPr lvl="1"/>
            <a:endParaRPr lang="en-US" altLang="ko-KR" dirty="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130</a:t>
            </a:fld>
            <a:endParaRPr lang="en-US" altLang="ko-KR"/>
          </a:p>
        </p:txBody>
      </p:sp>
      <p:grpSp>
        <p:nvGrpSpPr>
          <p:cNvPr id="30" name="그룹 29"/>
          <p:cNvGrpSpPr/>
          <p:nvPr/>
        </p:nvGrpSpPr>
        <p:grpSpPr>
          <a:xfrm>
            <a:off x="3188926" y="3789614"/>
            <a:ext cx="5307862" cy="631464"/>
            <a:chOff x="1979712" y="5173801"/>
            <a:chExt cx="5307862" cy="631464"/>
          </a:xfrm>
        </p:grpSpPr>
        <p:sp>
          <p:nvSpPr>
            <p:cNvPr id="20" name="직사각형 19"/>
            <p:cNvSpPr/>
            <p:nvPr/>
          </p:nvSpPr>
          <p:spPr bwMode="auto">
            <a:xfrm>
              <a:off x="1979712" y="5301208"/>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Term-1</a:t>
              </a:r>
              <a:endParaRPr lang="ko-KR" altLang="en-US" sz="1400" b="1">
                <a:latin typeface="맑은 고딕" panose="020B0503020000020004" pitchFamily="50" charset="-127"/>
                <a:ea typeface="맑은 고딕" panose="020B0503020000020004" pitchFamily="50" charset="-127"/>
              </a:endParaRPr>
            </a:p>
          </p:txBody>
        </p:sp>
        <p:sp>
          <p:nvSpPr>
            <p:cNvPr id="21" name="직사각형 20"/>
            <p:cNvSpPr/>
            <p:nvPr/>
          </p:nvSpPr>
          <p:spPr bwMode="auto">
            <a:xfrm>
              <a:off x="4716016" y="5301208"/>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Term-2</a:t>
              </a:r>
              <a:endParaRPr lang="ko-KR" altLang="en-US" sz="1400" b="1">
                <a:latin typeface="맑은 고딕" panose="020B0503020000020004" pitchFamily="50" charset="-127"/>
                <a:ea typeface="맑은 고딕" panose="020B0503020000020004" pitchFamily="50" charset="-127"/>
              </a:endParaRPr>
            </a:p>
          </p:txBody>
        </p:sp>
        <p:cxnSp>
          <p:nvCxnSpPr>
            <p:cNvPr id="22" name="직선 연결선 21"/>
            <p:cNvCxnSpPr/>
            <p:nvPr/>
          </p:nvCxnSpPr>
          <p:spPr bwMode="auto">
            <a:xfrm>
              <a:off x="2987824" y="5415081"/>
              <a:ext cx="1728192" cy="0"/>
            </a:xfrm>
            <a:prstGeom prst="line">
              <a:avLst/>
            </a:prstGeom>
            <a:noFill/>
            <a:ln w="9525" cap="flat" cmpd="sng" algn="ctr">
              <a:solidFill>
                <a:schemeClr val="tx1"/>
              </a:solidFill>
              <a:prstDash val="solid"/>
              <a:round/>
              <a:headEnd type="none" w="med" len="med"/>
              <a:tailEnd type="none" w="med" len="med"/>
            </a:ln>
            <a:effectLst/>
          </p:spPr>
        </p:cxnSp>
        <p:sp>
          <p:nvSpPr>
            <p:cNvPr id="23" name="TextBox 22"/>
            <p:cNvSpPr txBox="1"/>
            <p:nvPr/>
          </p:nvSpPr>
          <p:spPr>
            <a:xfrm>
              <a:off x="6012160" y="5403644"/>
              <a:ext cx="1275414"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Synchronous</a:t>
              </a:r>
              <a:endParaRPr lang="ko-KR" altLang="en-US" sz="1400" b="1">
                <a:solidFill>
                  <a:srgbClr val="0070C0"/>
                </a:solidFill>
                <a:latin typeface="맑은 고딕" panose="020B0503020000020004" pitchFamily="50" charset="-127"/>
                <a:ea typeface="맑은 고딕" panose="020B0503020000020004" pitchFamily="50" charset="-127"/>
              </a:endParaRPr>
            </a:p>
          </p:txBody>
        </p:sp>
        <p:cxnSp>
          <p:nvCxnSpPr>
            <p:cNvPr id="26" name="직선 연결선 25"/>
            <p:cNvCxnSpPr/>
            <p:nvPr/>
          </p:nvCxnSpPr>
          <p:spPr bwMode="auto">
            <a:xfrm flipH="1">
              <a:off x="2987824" y="5702828"/>
              <a:ext cx="1728192" cy="0"/>
            </a:xfrm>
            <a:prstGeom prst="line">
              <a:avLst/>
            </a:prstGeom>
            <a:noFill/>
            <a:ln w="9525" cap="flat" cmpd="sng" algn="ctr">
              <a:solidFill>
                <a:schemeClr val="tx1"/>
              </a:solidFill>
              <a:prstDash val="solid"/>
              <a:round/>
              <a:headEnd type="none" w="med" len="med"/>
              <a:tailEnd type="none" w="med" len="med"/>
            </a:ln>
            <a:effectLst/>
          </p:spPr>
        </p:cxnSp>
        <p:sp>
          <p:nvSpPr>
            <p:cNvPr id="29" name="TextBox 28"/>
            <p:cNvSpPr txBox="1"/>
            <p:nvPr/>
          </p:nvSpPr>
          <p:spPr>
            <a:xfrm>
              <a:off x="3493088" y="5173801"/>
              <a:ext cx="498855"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Data</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31" name="TextBox 30"/>
            <p:cNvSpPr txBox="1"/>
            <p:nvPr/>
          </p:nvSpPr>
          <p:spPr>
            <a:xfrm>
              <a:off x="3448251" y="5490957"/>
              <a:ext cx="548548"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Clock</a:t>
              </a:r>
              <a:endParaRPr lang="ko-KR" altLang="en-US" sz="1100" b="1">
                <a:solidFill>
                  <a:srgbClr val="0070C0"/>
                </a:solidFill>
                <a:latin typeface="맑은 고딕" panose="020B0503020000020004" pitchFamily="50" charset="-127"/>
                <a:ea typeface="맑은 고딕" panose="020B0503020000020004" pitchFamily="50" charset="-127"/>
              </a:endParaRPr>
            </a:p>
          </p:txBody>
        </p:sp>
      </p:grpSp>
      <p:grpSp>
        <p:nvGrpSpPr>
          <p:cNvPr id="24" name="그룹 23"/>
          <p:cNvGrpSpPr/>
          <p:nvPr/>
        </p:nvGrpSpPr>
        <p:grpSpPr>
          <a:xfrm>
            <a:off x="3188926" y="5056465"/>
            <a:ext cx="5421674" cy="931989"/>
            <a:chOff x="1876346" y="4216516"/>
            <a:chExt cx="5421674" cy="931989"/>
          </a:xfrm>
        </p:grpSpPr>
        <p:sp>
          <p:nvSpPr>
            <p:cNvPr id="5" name="직사각형 4"/>
            <p:cNvSpPr/>
            <p:nvPr/>
          </p:nvSpPr>
          <p:spPr bwMode="auto">
            <a:xfrm>
              <a:off x="1876346" y="4216516"/>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Term-1</a:t>
              </a:r>
              <a:endParaRPr lang="ko-KR" altLang="en-US" sz="1400" b="1">
                <a:latin typeface="맑은 고딕" panose="020B0503020000020004" pitchFamily="50" charset="-127"/>
                <a:ea typeface="맑은 고딕" panose="020B0503020000020004" pitchFamily="50" charset="-127"/>
              </a:endParaRPr>
            </a:p>
          </p:txBody>
        </p:sp>
        <p:sp>
          <p:nvSpPr>
            <p:cNvPr id="6" name="직사각형 5"/>
            <p:cNvSpPr/>
            <p:nvPr/>
          </p:nvSpPr>
          <p:spPr bwMode="auto">
            <a:xfrm>
              <a:off x="4612650" y="4216516"/>
              <a:ext cx="1008112" cy="50405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Term-2</a:t>
              </a:r>
              <a:endParaRPr lang="ko-KR" altLang="en-US" sz="1400" b="1">
                <a:latin typeface="맑은 고딕" panose="020B0503020000020004" pitchFamily="50" charset="-127"/>
                <a:ea typeface="맑은 고딕" panose="020B0503020000020004" pitchFamily="50" charset="-127"/>
              </a:endParaRPr>
            </a:p>
          </p:txBody>
        </p:sp>
        <p:cxnSp>
          <p:nvCxnSpPr>
            <p:cNvPr id="7" name="직선 연결선 6"/>
            <p:cNvCxnSpPr/>
            <p:nvPr/>
          </p:nvCxnSpPr>
          <p:spPr bwMode="auto">
            <a:xfrm>
              <a:off x="2884458" y="4477627"/>
              <a:ext cx="1728192" cy="0"/>
            </a:xfrm>
            <a:prstGeom prst="line">
              <a:avLst/>
            </a:prstGeom>
            <a:noFill/>
            <a:ln w="9525" cap="flat" cmpd="sng" algn="ctr">
              <a:solidFill>
                <a:schemeClr val="tx1"/>
              </a:solidFill>
              <a:prstDash val="solid"/>
              <a:round/>
              <a:headEnd type="none" w="med" len="med"/>
              <a:tailEnd type="none" w="med" len="med"/>
            </a:ln>
            <a:effectLst/>
          </p:spPr>
        </p:cxnSp>
        <p:sp>
          <p:nvSpPr>
            <p:cNvPr id="8" name="TextBox 7"/>
            <p:cNvSpPr txBox="1"/>
            <p:nvPr/>
          </p:nvSpPr>
          <p:spPr>
            <a:xfrm>
              <a:off x="5908794" y="4318952"/>
              <a:ext cx="1389226" cy="307777"/>
            </a:xfrm>
            <a:prstGeom prst="rect">
              <a:avLst/>
            </a:prstGeom>
            <a:noFill/>
          </p:spPr>
          <p:txBody>
            <a:bodyPr wrap="none" rtlCol="0">
              <a:spAutoFit/>
            </a:bodyPr>
            <a:lstStyle/>
            <a:p>
              <a:r>
                <a:rPr lang="en-US" altLang="ko-KR" sz="1400" b="1">
                  <a:solidFill>
                    <a:srgbClr val="0070C0"/>
                  </a:solidFill>
                  <a:latin typeface="맑은 고딕" panose="020B0503020000020004" pitchFamily="50" charset="-127"/>
                  <a:ea typeface="맑은 고딕" panose="020B0503020000020004" pitchFamily="50" charset="-127"/>
                </a:rPr>
                <a:t>Asynchronous</a:t>
              </a:r>
              <a:endParaRPr lang="ko-KR" altLang="en-US" sz="1400" b="1">
                <a:solidFill>
                  <a:srgbClr val="0070C0"/>
                </a:solidFill>
                <a:latin typeface="맑은 고딕" panose="020B0503020000020004" pitchFamily="50" charset="-127"/>
                <a:ea typeface="맑은 고딕" panose="020B0503020000020004" pitchFamily="50" charset="-127"/>
              </a:endParaRPr>
            </a:p>
          </p:txBody>
        </p:sp>
        <p:sp>
          <p:nvSpPr>
            <p:cNvPr id="19" name="TextBox 18"/>
            <p:cNvSpPr txBox="1"/>
            <p:nvPr/>
          </p:nvSpPr>
          <p:spPr>
            <a:xfrm>
              <a:off x="3143078" y="4229094"/>
              <a:ext cx="1375698"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Data (self-timing)</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36" name="TextBox 35"/>
            <p:cNvSpPr txBox="1"/>
            <p:nvPr/>
          </p:nvSpPr>
          <p:spPr>
            <a:xfrm>
              <a:off x="4437674" y="4886895"/>
              <a:ext cx="1358064" cy="261610"/>
            </a:xfrm>
            <a:prstGeom prst="rect">
              <a:avLst/>
            </a:prstGeom>
            <a:noFill/>
          </p:spPr>
          <p:txBody>
            <a:bodyPr wrap="none" rtlCol="0">
              <a:spAutoFit/>
            </a:bodyPr>
            <a:lstStyle/>
            <a:p>
              <a:r>
                <a:rPr lang="en-US" altLang="ko-KR" sz="1100" b="1">
                  <a:solidFill>
                    <a:srgbClr val="0070C0"/>
                  </a:solidFill>
                  <a:latin typeface="맑은 고딕" panose="020B0503020000020004" pitchFamily="50" charset="-127"/>
                  <a:ea typeface="맑은 고딕" panose="020B0503020000020004" pitchFamily="50" charset="-127"/>
                </a:rPr>
                <a:t>Timing generator</a:t>
              </a:r>
              <a:endParaRPr lang="ko-KR" altLang="en-US" sz="1100" b="1">
                <a:solidFill>
                  <a:srgbClr val="0070C0"/>
                </a:solidFill>
                <a:latin typeface="맑은 고딕" panose="020B0503020000020004" pitchFamily="50" charset="-127"/>
                <a:ea typeface="맑은 고딕" panose="020B0503020000020004" pitchFamily="50" charset="-127"/>
              </a:endParaRPr>
            </a:p>
          </p:txBody>
        </p:sp>
        <p:sp>
          <p:nvSpPr>
            <p:cNvPr id="4" name="직사각형 3"/>
            <p:cNvSpPr/>
            <p:nvPr/>
          </p:nvSpPr>
          <p:spPr bwMode="auto">
            <a:xfrm>
              <a:off x="4612650" y="4318952"/>
              <a:ext cx="175374" cy="299184"/>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sp>
          <p:nvSpPr>
            <p:cNvPr id="35" name="직사각형 34"/>
            <p:cNvSpPr/>
            <p:nvPr/>
          </p:nvSpPr>
          <p:spPr bwMode="auto">
            <a:xfrm>
              <a:off x="2709084" y="4328035"/>
              <a:ext cx="175374" cy="299184"/>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cxnSp>
          <p:nvCxnSpPr>
            <p:cNvPr id="10" name="직선 연결선 9"/>
            <p:cNvCxnSpPr/>
            <p:nvPr/>
          </p:nvCxnSpPr>
          <p:spPr bwMode="auto">
            <a:xfrm>
              <a:off x="4695023" y="4618136"/>
              <a:ext cx="0" cy="251024"/>
            </a:xfrm>
            <a:prstGeom prst="line">
              <a:avLst/>
            </a:prstGeom>
            <a:no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51322729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a:t>Type of Serial Communication</a:t>
            </a:r>
            <a:endParaRPr lang="en-US" altLang="ko-KR" dirty="0" smtClean="0"/>
          </a:p>
        </p:txBody>
      </p:sp>
      <p:sp>
        <p:nvSpPr>
          <p:cNvPr id="8195" name="Rectangle 3"/>
          <p:cNvSpPr>
            <a:spLocks noGrp="1" noChangeArrowheads="1"/>
          </p:cNvSpPr>
          <p:nvPr>
            <p:ph idx="1"/>
          </p:nvPr>
        </p:nvSpPr>
        <p:spPr/>
        <p:txBody>
          <a:bodyPr/>
          <a:lstStyle/>
          <a:p>
            <a:r>
              <a:rPr lang="en-US" altLang="ko-KR" dirty="0" smtClean="0"/>
              <a:t>Flow control</a:t>
            </a:r>
          </a:p>
          <a:p>
            <a:pPr lvl="1"/>
            <a:r>
              <a:rPr lang="en-US" altLang="ko-KR" dirty="0" smtClean="0"/>
              <a:t>The way of handshaking between transmitter &amp; receiver.</a:t>
            </a:r>
          </a:p>
          <a:p>
            <a:pPr lvl="2"/>
            <a:endParaRPr lang="en-US" altLang="ko-KR" dirty="0" smtClean="0"/>
          </a:p>
          <a:p>
            <a:r>
              <a:rPr lang="en-US" altLang="ko-KR" dirty="0" smtClean="0"/>
              <a:t>Hardware flow control</a:t>
            </a:r>
          </a:p>
          <a:p>
            <a:pPr lvl="1"/>
            <a:r>
              <a:rPr lang="en-US" altLang="ko-KR" dirty="0" smtClean="0"/>
              <a:t>Dedicated control lines for flow control : RTS/CTS, DTR/DSR</a:t>
            </a:r>
          </a:p>
          <a:p>
            <a:pPr lvl="1"/>
            <a:r>
              <a:rPr lang="en-US" altLang="ko-KR" dirty="0" smtClean="0"/>
              <a:t>RTS (request to send)/CTS(clear to send) : The DTE asserts RTS to indicate a desire to transmit to the DCE, and in response the DCE asserts CTS to grant permission.</a:t>
            </a:r>
          </a:p>
          <a:p>
            <a:pPr lvl="1"/>
            <a:r>
              <a:rPr lang="en-US" altLang="ko-KR" dirty="0" smtClean="0"/>
              <a:t>DTR (data terminal ready)/DSR(data set ready) : to indicate that the terminal is ready for communications and the modem may initiate a communications channel. DSR is set when DCE is ready to receive and send data.</a:t>
            </a:r>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131</a:t>
            </a:fld>
            <a:endParaRPr lang="en-GB" altLang="ko-KR"/>
          </a:p>
        </p:txBody>
      </p:sp>
      <p:pic>
        <p:nvPicPr>
          <p:cNvPr id="6" name="그림 5"/>
          <p:cNvPicPr>
            <a:picLocks noChangeAspect="1"/>
          </p:cNvPicPr>
          <p:nvPr/>
        </p:nvPicPr>
        <p:blipFill>
          <a:blip r:embed="rId2"/>
          <a:stretch>
            <a:fillRect/>
          </a:stretch>
        </p:blipFill>
        <p:spPr>
          <a:xfrm>
            <a:off x="2857500" y="4173583"/>
            <a:ext cx="5753100" cy="914400"/>
          </a:xfrm>
          <a:prstGeom prst="rect">
            <a:avLst/>
          </a:prstGeom>
        </p:spPr>
      </p:pic>
    </p:spTree>
    <p:extLst>
      <p:ext uri="{BB962C8B-B14F-4D97-AF65-F5344CB8AC3E}">
        <p14:creationId xmlns:p14="http://schemas.microsoft.com/office/powerpoint/2010/main" val="18058090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a:t>Type of Serial Communication</a:t>
            </a:r>
            <a:endParaRPr lang="en-US" altLang="ko-KR" dirty="0" smtClean="0"/>
          </a:p>
        </p:txBody>
      </p:sp>
      <p:sp>
        <p:nvSpPr>
          <p:cNvPr id="8195" name="Rectangle 3"/>
          <p:cNvSpPr>
            <a:spLocks noGrp="1" noChangeArrowheads="1"/>
          </p:cNvSpPr>
          <p:nvPr>
            <p:ph idx="1"/>
          </p:nvPr>
        </p:nvSpPr>
        <p:spPr/>
        <p:txBody>
          <a:bodyPr/>
          <a:lstStyle/>
          <a:p>
            <a:r>
              <a:rPr lang="en-US" altLang="ko-KR" dirty="0" smtClean="0"/>
              <a:t>Software flow control</a:t>
            </a:r>
          </a:p>
          <a:p>
            <a:pPr lvl="1"/>
            <a:r>
              <a:rPr lang="en-US" altLang="ko-KR" dirty="0" smtClean="0"/>
              <a:t>Flow control by software</a:t>
            </a:r>
          </a:p>
          <a:p>
            <a:pPr lvl="2"/>
            <a:r>
              <a:rPr lang="en-US" altLang="ko-KR" dirty="0" smtClean="0"/>
              <a:t>Control the flow control using control characters(XON/XOFF code).</a:t>
            </a:r>
          </a:p>
          <a:p>
            <a:pPr lvl="3"/>
            <a:r>
              <a:rPr lang="en-US" altLang="ko-KR" dirty="0" err="1" smtClean="0"/>
              <a:t>Xmodem</a:t>
            </a:r>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132</a:t>
            </a:fld>
            <a:endParaRPr lang="en-GB" altLang="ko-KR"/>
          </a:p>
        </p:txBody>
      </p:sp>
      <p:pic>
        <p:nvPicPr>
          <p:cNvPr id="3" name="그림 2"/>
          <p:cNvPicPr>
            <a:picLocks noChangeAspect="1"/>
          </p:cNvPicPr>
          <p:nvPr/>
        </p:nvPicPr>
        <p:blipFill>
          <a:blip r:embed="rId2"/>
          <a:stretch>
            <a:fillRect/>
          </a:stretch>
        </p:blipFill>
        <p:spPr>
          <a:xfrm>
            <a:off x="2964860" y="2704419"/>
            <a:ext cx="4886325" cy="1362075"/>
          </a:xfrm>
          <a:prstGeom prst="rect">
            <a:avLst/>
          </a:prstGeom>
        </p:spPr>
      </p:pic>
    </p:spTree>
    <p:extLst>
      <p:ext uri="{BB962C8B-B14F-4D97-AF65-F5344CB8AC3E}">
        <p14:creationId xmlns:p14="http://schemas.microsoft.com/office/powerpoint/2010/main" val="11228520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USART</a:t>
            </a:r>
            <a:endParaRPr lang="en-US" altLang="ko-KR" dirty="0" smtClean="0"/>
          </a:p>
        </p:txBody>
      </p:sp>
      <p:sp>
        <p:nvSpPr>
          <p:cNvPr id="8195" name="Rectangle 3"/>
          <p:cNvSpPr>
            <a:spLocks noGrp="1" noChangeArrowheads="1"/>
          </p:cNvSpPr>
          <p:nvPr>
            <p:ph idx="1"/>
          </p:nvPr>
        </p:nvSpPr>
        <p:spPr/>
        <p:txBody>
          <a:bodyPr/>
          <a:lstStyle/>
          <a:p>
            <a:r>
              <a:rPr lang="en-US" altLang="ko-KR" dirty="0" smtClean="0"/>
              <a:t>USART(Universal Sync/</a:t>
            </a:r>
            <a:r>
              <a:rPr lang="en-US" altLang="ko-KR" dirty="0" err="1" smtClean="0"/>
              <a:t>Async</a:t>
            </a:r>
            <a:r>
              <a:rPr lang="en-US" altLang="ko-KR" dirty="0" smtClean="0"/>
              <a:t> Receiver/Transmitter)</a:t>
            </a:r>
          </a:p>
          <a:p>
            <a:pPr lvl="1"/>
            <a:r>
              <a:rPr lang="en-US" altLang="ko-KR" dirty="0" smtClean="0"/>
              <a:t>Typical serial communication protocol</a:t>
            </a:r>
          </a:p>
          <a:p>
            <a:pPr lvl="2"/>
            <a:r>
              <a:rPr lang="en-US" altLang="ko-KR" dirty="0" smtClean="0"/>
              <a:t>Serial port, COM port, RS-232C.</a:t>
            </a:r>
          </a:p>
          <a:p>
            <a:pPr lvl="2"/>
            <a:endParaRPr lang="en-US" altLang="ko-KR" dirty="0" smtClean="0"/>
          </a:p>
          <a:p>
            <a:r>
              <a:rPr lang="en-US" altLang="ko-KR" dirty="0" smtClean="0"/>
              <a:t>Frame format of USART</a:t>
            </a:r>
            <a:r>
              <a:rPr lang="ko-KR" altLang="en-US" dirty="0" smtClean="0"/>
              <a:t> </a:t>
            </a:r>
            <a:r>
              <a:rPr lang="en-US" altLang="ko-KR" dirty="0" smtClean="0"/>
              <a:t>packet</a:t>
            </a:r>
          </a:p>
          <a:p>
            <a:pPr lvl="1"/>
            <a:r>
              <a:rPr lang="en-US" altLang="ko-KR" dirty="0" smtClean="0"/>
              <a:t>Start bit : Indicate the transmission is started. Logical low.</a:t>
            </a:r>
          </a:p>
          <a:p>
            <a:pPr lvl="1"/>
            <a:r>
              <a:rPr lang="en-US" altLang="ko-KR" dirty="0" smtClean="0"/>
              <a:t>Stop bit : Indicates the transmission is finished. Logical high.</a:t>
            </a:r>
          </a:p>
          <a:p>
            <a:pPr lvl="1"/>
            <a:r>
              <a:rPr lang="en-US" altLang="ko-KR" dirty="0" smtClean="0"/>
              <a:t>Data bit : data bit</a:t>
            </a:r>
          </a:p>
          <a:p>
            <a:pPr lvl="1"/>
            <a:r>
              <a:rPr lang="en-US" altLang="ko-KR" dirty="0" smtClean="0"/>
              <a:t>Parity-bit : bit for parity checking</a:t>
            </a:r>
          </a:p>
          <a:p>
            <a:pPr lvl="1"/>
            <a:endParaRPr lang="en-GB"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133</a:t>
            </a:fld>
            <a:endParaRPr lang="en-GB" altLang="ko-K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7" y="4365105"/>
            <a:ext cx="56864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6839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USART</a:t>
            </a:r>
            <a:endParaRPr lang="en-US" altLang="ko-KR" dirty="0" smtClean="0"/>
          </a:p>
        </p:txBody>
      </p:sp>
      <p:sp>
        <p:nvSpPr>
          <p:cNvPr id="8195" name="Rectangle 3"/>
          <p:cNvSpPr>
            <a:spLocks noGrp="1" noChangeArrowheads="1"/>
          </p:cNvSpPr>
          <p:nvPr>
            <p:ph idx="1"/>
          </p:nvPr>
        </p:nvSpPr>
        <p:spPr/>
        <p:txBody>
          <a:bodyPr/>
          <a:lstStyle/>
          <a:p>
            <a:r>
              <a:rPr lang="en-US" altLang="ko-KR" dirty="0" smtClean="0"/>
              <a:t>Physical interface(line</a:t>
            </a:r>
            <a:r>
              <a:rPr lang="ko-KR" altLang="en-US" dirty="0" smtClean="0"/>
              <a:t> </a:t>
            </a:r>
            <a:r>
              <a:rPr lang="en-US" altLang="ko-KR" dirty="0" smtClean="0"/>
              <a:t>driver/receiver) is required for long-distance transmission.</a:t>
            </a:r>
          </a:p>
          <a:p>
            <a:pPr lvl="1"/>
            <a:r>
              <a:rPr lang="en-US" altLang="ko-KR" dirty="0" smtClean="0"/>
              <a:t>Standard physical interface</a:t>
            </a:r>
          </a:p>
          <a:p>
            <a:pPr lvl="2"/>
            <a:r>
              <a:rPr lang="en-US" altLang="ko-KR" dirty="0" smtClean="0"/>
              <a:t>RS-232</a:t>
            </a:r>
            <a:r>
              <a:rPr lang="en-GB" altLang="ko-KR" dirty="0" smtClean="0"/>
              <a:t>C (EIA), V.24 (CCITT), ISO 2110 (ISO)</a:t>
            </a:r>
          </a:p>
          <a:p>
            <a:pPr lvl="2"/>
            <a:r>
              <a:rPr lang="en-US" altLang="ko-KR" dirty="0" smtClean="0"/>
              <a:t>RS-423, RS-422, RS-485</a:t>
            </a:r>
          </a:p>
          <a:p>
            <a:endParaRPr lang="en-US" altLang="ko-KR" dirty="0" smtClean="0"/>
          </a:p>
        </p:txBody>
      </p:sp>
      <p:sp>
        <p:nvSpPr>
          <p:cNvPr id="4" name="슬라이드 번호 개체 틀 3"/>
          <p:cNvSpPr>
            <a:spLocks noGrp="1"/>
          </p:cNvSpPr>
          <p:nvPr>
            <p:ph type="sldNum" sz="quarter" idx="12"/>
          </p:nvPr>
        </p:nvSpPr>
        <p:spPr/>
        <p:txBody>
          <a:bodyPr/>
          <a:lstStyle/>
          <a:p>
            <a:fld id="{E430FA95-7F98-411D-AAFE-1FE44FDDBCC2}" type="slidenum">
              <a:rPr lang="en-GB" altLang="ko-KR" smtClean="0"/>
              <a:pPr/>
              <a:t>134</a:t>
            </a:fld>
            <a:endParaRPr lang="en-GB" altLang="ko-KR"/>
          </a:p>
        </p:txBody>
      </p:sp>
      <p:sp>
        <p:nvSpPr>
          <p:cNvPr id="7" name="TextBox 6"/>
          <p:cNvSpPr txBox="1"/>
          <p:nvPr/>
        </p:nvSpPr>
        <p:spPr>
          <a:xfrm>
            <a:off x="7901737" y="6356350"/>
            <a:ext cx="2725426" cy="246221"/>
          </a:xfrm>
          <a:prstGeom prst="rect">
            <a:avLst/>
          </a:prstGeom>
          <a:noFill/>
        </p:spPr>
        <p:txBody>
          <a:bodyPr wrap="none" rtlCol="0">
            <a:spAutoFit/>
          </a:bodyPr>
          <a:lstStyle/>
          <a:p>
            <a:r>
              <a:rPr lang="en-US" altLang="ko-KR" sz="1000" dirty="0" smtClean="0"/>
              <a:t>http</a:t>
            </a:r>
            <a:r>
              <a:rPr lang="en-US" altLang="ko-KR" sz="1000" dirty="0"/>
              <a:t>://mirine35.egloos.com/viewer/5057212</a:t>
            </a:r>
            <a:endParaRPr lang="ko-KR" altLang="en-US" sz="1000" dirty="0"/>
          </a:p>
        </p:txBody>
      </p:sp>
      <p:grpSp>
        <p:nvGrpSpPr>
          <p:cNvPr id="6" name="그룹 5"/>
          <p:cNvGrpSpPr/>
          <p:nvPr/>
        </p:nvGrpSpPr>
        <p:grpSpPr>
          <a:xfrm>
            <a:off x="3098047" y="2629503"/>
            <a:ext cx="4427799" cy="2838232"/>
            <a:chOff x="3098047" y="2629503"/>
            <a:chExt cx="4427799" cy="2838232"/>
          </a:xfrm>
        </p:grpSpPr>
        <p:sp>
          <p:nvSpPr>
            <p:cNvPr id="2" name="직사각형 1"/>
            <p:cNvSpPr/>
            <p:nvPr/>
          </p:nvSpPr>
          <p:spPr bwMode="auto">
            <a:xfrm>
              <a:off x="3098047" y="3167249"/>
              <a:ext cx="648072" cy="1656184"/>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1200">
                <a:latin typeface="Times New Roman" charset="0"/>
              </a:endParaRPr>
            </a:p>
          </p:txBody>
        </p:sp>
        <p:sp>
          <p:nvSpPr>
            <p:cNvPr id="9" name="직사각형 8"/>
            <p:cNvSpPr/>
            <p:nvPr/>
          </p:nvSpPr>
          <p:spPr bwMode="auto">
            <a:xfrm>
              <a:off x="6339618" y="3186384"/>
              <a:ext cx="648072" cy="1656184"/>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eaLnBrk="0" fontAlgn="base" latinLnBrk="0" hangingPunct="0">
                <a:spcBef>
                  <a:spcPct val="0"/>
                </a:spcBef>
                <a:spcAft>
                  <a:spcPct val="0"/>
                </a:spcAft>
              </a:pPr>
              <a:endParaRPr lang="ko-KR" altLang="en-US" sz="2400">
                <a:latin typeface="Times New Roman" charset="0"/>
              </a:endParaRPr>
            </a:p>
          </p:txBody>
        </p:sp>
        <p:sp>
          <p:nvSpPr>
            <p:cNvPr id="3" name="TextBox 2"/>
            <p:cNvSpPr txBox="1"/>
            <p:nvPr/>
          </p:nvSpPr>
          <p:spPr>
            <a:xfrm>
              <a:off x="3396343" y="3344485"/>
              <a:ext cx="345864"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Tx</a:t>
              </a:r>
            </a:p>
          </p:txBody>
        </p:sp>
        <p:sp>
          <p:nvSpPr>
            <p:cNvPr id="11" name="TextBox 10"/>
            <p:cNvSpPr txBox="1"/>
            <p:nvPr/>
          </p:nvSpPr>
          <p:spPr>
            <a:xfrm>
              <a:off x="3396343" y="3740529"/>
              <a:ext cx="369012"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Rx</a:t>
              </a:r>
            </a:p>
          </p:txBody>
        </p:sp>
        <p:sp>
          <p:nvSpPr>
            <p:cNvPr id="12" name="TextBox 11"/>
            <p:cNvSpPr txBox="1"/>
            <p:nvPr/>
          </p:nvSpPr>
          <p:spPr>
            <a:xfrm>
              <a:off x="6339618" y="3731929"/>
              <a:ext cx="345864"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Tx</a:t>
              </a:r>
            </a:p>
          </p:txBody>
        </p:sp>
        <p:sp>
          <p:nvSpPr>
            <p:cNvPr id="13" name="TextBox 12"/>
            <p:cNvSpPr txBox="1"/>
            <p:nvPr/>
          </p:nvSpPr>
          <p:spPr>
            <a:xfrm>
              <a:off x="6313878" y="3344485"/>
              <a:ext cx="369012"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Rx</a:t>
              </a:r>
            </a:p>
          </p:txBody>
        </p:sp>
        <p:cxnSp>
          <p:nvCxnSpPr>
            <p:cNvPr id="5" name="직선 연결선 4"/>
            <p:cNvCxnSpPr>
              <a:stCxn id="3" idx="3"/>
              <a:endCxn id="13" idx="1"/>
            </p:cNvCxnSpPr>
            <p:nvPr/>
          </p:nvCxnSpPr>
          <p:spPr bwMode="auto">
            <a:xfrm>
              <a:off x="3742208" y="3479297"/>
              <a:ext cx="2571671" cy="0"/>
            </a:xfrm>
            <a:prstGeom prst="line">
              <a:avLst/>
            </a:prstGeom>
            <a:noFill/>
            <a:ln w="9525" cap="flat" cmpd="sng" algn="ctr">
              <a:solidFill>
                <a:schemeClr val="tx1"/>
              </a:solidFill>
              <a:prstDash val="solid"/>
              <a:round/>
              <a:headEnd type="none" w="med" len="med"/>
              <a:tailEnd type="none" w="med" len="med"/>
            </a:ln>
            <a:effectLst/>
          </p:spPr>
        </p:cxnSp>
        <p:cxnSp>
          <p:nvCxnSpPr>
            <p:cNvPr id="8" name="직선 연결선 7"/>
            <p:cNvCxnSpPr>
              <a:stCxn id="12" idx="1"/>
              <a:endCxn id="11" idx="3"/>
            </p:cNvCxnSpPr>
            <p:nvPr/>
          </p:nvCxnSpPr>
          <p:spPr bwMode="auto">
            <a:xfrm flipH="1">
              <a:off x="3765356" y="3866741"/>
              <a:ext cx="2574263" cy="8600"/>
            </a:xfrm>
            <a:prstGeom prst="line">
              <a:avLst/>
            </a:prstGeom>
            <a:noFill/>
            <a:ln w="9525" cap="flat" cmpd="sng" algn="ctr">
              <a:solidFill>
                <a:schemeClr val="tx1"/>
              </a:solidFill>
              <a:prstDash val="solid"/>
              <a:round/>
              <a:headEnd type="none" w="med" len="med"/>
              <a:tailEnd type="none" w="med" len="med"/>
            </a:ln>
            <a:effectLst/>
          </p:spPr>
        </p:cxnSp>
        <p:cxnSp>
          <p:nvCxnSpPr>
            <p:cNvPr id="18" name="직선 연결선 17"/>
            <p:cNvCxnSpPr>
              <a:stCxn id="19" idx="1"/>
            </p:cNvCxnSpPr>
            <p:nvPr/>
          </p:nvCxnSpPr>
          <p:spPr bwMode="auto">
            <a:xfrm flipH="1" flipV="1">
              <a:off x="3746120" y="4463395"/>
              <a:ext cx="2567758" cy="7405"/>
            </a:xfrm>
            <a:prstGeom prst="line">
              <a:avLst/>
            </a:prstGeom>
            <a:no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6313879" y="4335987"/>
              <a:ext cx="534121"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GND</a:t>
              </a:r>
            </a:p>
          </p:txBody>
        </p:sp>
        <p:sp>
          <p:nvSpPr>
            <p:cNvPr id="20" name="TextBox 19"/>
            <p:cNvSpPr txBox="1"/>
            <p:nvPr/>
          </p:nvSpPr>
          <p:spPr>
            <a:xfrm>
              <a:off x="3240853" y="4340911"/>
              <a:ext cx="534121"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GND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252" y="3195370"/>
              <a:ext cx="59055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474312" y="3163398"/>
              <a:ext cx="59055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870" y="4553335"/>
              <a:ext cx="11715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252" y="2756910"/>
              <a:ext cx="6762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5919701" y="2629503"/>
              <a:ext cx="1606145" cy="276999"/>
            </a:xfrm>
            <a:prstGeom prst="rect">
              <a:avLst/>
            </a:prstGeom>
            <a:noFill/>
          </p:spPr>
          <p:txBody>
            <a:bodyPr wrap="none" rtlCol="0">
              <a:spAutoFit/>
            </a:bodyPr>
            <a:lstStyle/>
            <a:p>
              <a:r>
                <a:rPr lang="en-US" altLang="ko-KR" sz="1200" b="1" dirty="0">
                  <a:latin typeface="맑은 고딕" panose="020B0503020000020004" pitchFamily="50" charset="-127"/>
                  <a:ea typeface="맑은 고딕" panose="020B0503020000020004" pitchFamily="50" charset="-127"/>
                </a:rPr>
                <a:t>Line driver/receiver</a:t>
              </a:r>
            </a:p>
          </p:txBody>
        </p:sp>
        <p:cxnSp>
          <p:nvCxnSpPr>
            <p:cNvPr id="31" name="직선 화살표 연결선 30"/>
            <p:cNvCxnSpPr/>
            <p:nvPr/>
          </p:nvCxnSpPr>
          <p:spPr bwMode="auto">
            <a:xfrm flipH="1">
              <a:off x="5919700" y="2942646"/>
              <a:ext cx="65744" cy="185738"/>
            </a:xfrm>
            <a:prstGeom prst="straightConnector1">
              <a:avLst/>
            </a:prstGeom>
            <a:noFill/>
            <a:ln w="9525" cap="flat" cmpd="sng" algn="ctr">
              <a:solidFill>
                <a:schemeClr val="accent1"/>
              </a:solidFill>
              <a:prstDash val="solid"/>
              <a:round/>
              <a:headEnd type="none" w="med" len="med"/>
              <a:tailEnd type="arrow"/>
            </a:ln>
            <a:effectLst/>
          </p:spPr>
        </p:cxnSp>
        <p:sp>
          <p:nvSpPr>
            <p:cNvPr id="24" name="TextBox 23"/>
            <p:cNvSpPr txBox="1"/>
            <p:nvPr/>
          </p:nvSpPr>
          <p:spPr>
            <a:xfrm>
              <a:off x="4396158" y="2756910"/>
              <a:ext cx="835422" cy="276999"/>
            </a:xfrm>
            <a:prstGeom prst="rect">
              <a:avLst/>
            </a:prstGeom>
            <a:noFill/>
          </p:spPr>
          <p:txBody>
            <a:bodyPr wrap="none" rtlCol="0">
              <a:spAutoFit/>
            </a:bodyPr>
            <a:lstStyle/>
            <a:p>
              <a:r>
                <a:rPr lang="en-US" altLang="ko-KR" sz="1200" b="1">
                  <a:latin typeface="맑은 고딕" panose="020B0503020000020004" pitchFamily="50" charset="-127"/>
                  <a:ea typeface="맑은 고딕" panose="020B0503020000020004" pitchFamily="50" charset="-127"/>
                </a:rPr>
                <a:t>TTL level</a:t>
              </a:r>
            </a:p>
          </p:txBody>
        </p:sp>
        <p:cxnSp>
          <p:nvCxnSpPr>
            <p:cNvPr id="25" name="직선 화살표 연결선 24"/>
            <p:cNvCxnSpPr/>
            <p:nvPr/>
          </p:nvCxnSpPr>
          <p:spPr bwMode="auto">
            <a:xfrm flipH="1">
              <a:off x="4174500" y="2882308"/>
              <a:ext cx="215565" cy="0"/>
            </a:xfrm>
            <a:prstGeom prst="straightConnector1">
              <a:avLst/>
            </a:prstGeom>
            <a:noFill/>
            <a:ln w="9525" cap="flat" cmpd="sng" algn="ctr">
              <a:solidFill>
                <a:schemeClr val="accent1"/>
              </a:solidFill>
              <a:prstDash val="solid"/>
              <a:round/>
              <a:headEnd type="none" w="med" len="med"/>
              <a:tailEnd type="arrow"/>
            </a:ln>
            <a:effectLst/>
          </p:spPr>
        </p:cxnSp>
      </p:grpSp>
    </p:spTree>
    <p:extLst>
      <p:ext uri="{BB962C8B-B14F-4D97-AF65-F5344CB8AC3E}">
        <p14:creationId xmlns:p14="http://schemas.microsoft.com/office/powerpoint/2010/main" val="17876888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USART</a:t>
            </a:r>
            <a:endParaRPr lang="en-US" altLang="ko-KR" dirty="0" smtClean="0"/>
          </a:p>
        </p:txBody>
      </p:sp>
      <p:sp>
        <p:nvSpPr>
          <p:cNvPr id="8195" name="Rectangle 3"/>
          <p:cNvSpPr>
            <a:spLocks noGrp="1" noChangeArrowheads="1"/>
          </p:cNvSpPr>
          <p:nvPr>
            <p:ph idx="1"/>
          </p:nvPr>
        </p:nvSpPr>
        <p:spPr/>
        <p:txBody>
          <a:bodyPr/>
          <a:lstStyle/>
          <a:p>
            <a:r>
              <a:rPr lang="en-US" altLang="ko-KR" dirty="0" smtClean="0"/>
              <a:t>Comparison of physical interfaces</a:t>
            </a:r>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135</a:t>
            </a:fld>
            <a:endParaRPr lang="en-GB" altLang="ko-KR"/>
          </a:p>
        </p:txBody>
      </p:sp>
      <p:sp>
        <p:nvSpPr>
          <p:cNvPr id="7" name="TextBox 6"/>
          <p:cNvSpPr txBox="1"/>
          <p:nvPr/>
        </p:nvSpPr>
        <p:spPr>
          <a:xfrm>
            <a:off x="4725388" y="6356350"/>
            <a:ext cx="5808000" cy="246221"/>
          </a:xfrm>
          <a:prstGeom prst="rect">
            <a:avLst/>
          </a:prstGeom>
          <a:noFill/>
        </p:spPr>
        <p:txBody>
          <a:bodyPr wrap="none" rtlCol="0">
            <a:spAutoFit/>
          </a:bodyPr>
          <a:lstStyle/>
          <a:p>
            <a:r>
              <a:rPr lang="en-US" altLang="ko-KR" sz="1000" dirty="0">
                <a:hlinkClick r:id="rId2"/>
              </a:rPr>
              <a:t>http://arindamcctvaccesscontrol.blogspot.com/2015/03/rs422-rs485-comparison-with-rs232.html</a:t>
            </a:r>
            <a:endParaRPr lang="ko-KR" altLang="en-US" sz="1000" dirty="0"/>
          </a:p>
        </p:txBody>
      </p:sp>
      <p:sp>
        <p:nvSpPr>
          <p:cNvPr id="2" name="TextBox 1"/>
          <p:cNvSpPr txBox="1"/>
          <p:nvPr/>
        </p:nvSpPr>
        <p:spPr>
          <a:xfrm>
            <a:off x="5858054" y="5653743"/>
            <a:ext cx="5985603" cy="523220"/>
          </a:xfrm>
          <a:prstGeom prst="rect">
            <a:avLst/>
          </a:prstGeom>
          <a:noFill/>
        </p:spPr>
        <p:txBody>
          <a:bodyPr wrap="square" rtlCol="0">
            <a:spAutoFit/>
          </a:bodyPr>
          <a:lstStyle/>
          <a:p>
            <a:pPr marL="171450" indent="-171450">
              <a:buFont typeface="Arial" charset="0"/>
              <a:buChar char="•"/>
            </a:pPr>
            <a:r>
              <a:rPr lang="en-US" altLang="ko-KR" sz="1400" dirty="0">
                <a:latin typeface="맑은 고딕" panose="020B0503020000020004" pitchFamily="50" charset="-127"/>
                <a:ea typeface="맑은 고딕" panose="020B0503020000020004" pitchFamily="50" charset="-127"/>
              </a:rPr>
              <a:t>Single-ended : unbalanced. </a:t>
            </a:r>
            <a:r>
              <a:rPr lang="en-US" altLang="ko-KR" sz="1400" dirty="0" smtClean="0">
                <a:latin typeface="맑은 고딕" panose="020B0503020000020004" pitchFamily="50" charset="-127"/>
                <a:ea typeface="맑은 고딕" panose="020B0503020000020004" pitchFamily="50" charset="-127"/>
              </a:rPr>
              <a:t>2-wire(</a:t>
            </a:r>
            <a:r>
              <a:rPr lang="en-US" altLang="ko-KR" sz="1400" dirty="0" err="1" smtClean="0">
                <a:latin typeface="맑은 고딕" panose="020B0503020000020004" pitchFamily="50" charset="-127"/>
                <a:ea typeface="맑은 고딕" panose="020B0503020000020004" pitchFamily="50" charset="-127"/>
              </a:rPr>
              <a:t>Tx</a:t>
            </a:r>
            <a:r>
              <a:rPr lang="en-US" altLang="ko-KR" sz="1400" dirty="0">
                <a:latin typeface="맑은 고딕" panose="020B0503020000020004" pitchFamily="50" charset="-127"/>
                <a:ea typeface="맑은 고딕" panose="020B0503020000020004" pitchFamily="50" charset="-127"/>
              </a:rPr>
              <a:t>, Rx</a:t>
            </a:r>
            <a:r>
              <a:rPr lang="en-US" altLang="ko-KR" sz="1400" dirty="0" smtClean="0">
                <a:latin typeface="맑은 고딕" panose="020B0503020000020004" pitchFamily="50" charset="-127"/>
                <a:ea typeface="맑은 고딕" panose="020B0503020000020004" pitchFamily="50" charset="-127"/>
              </a:rPr>
              <a:t>). common</a:t>
            </a:r>
            <a:r>
              <a:rPr lang="ko-KR" altLang="en-US" sz="1400" dirty="0" smtClean="0">
                <a:latin typeface="맑은 고딕" panose="020B0503020000020004" pitchFamily="50" charset="-127"/>
                <a:ea typeface="맑은 고딕" panose="020B0503020000020004" pitchFamily="50" charset="-127"/>
              </a:rPr>
              <a:t> </a:t>
            </a:r>
            <a:r>
              <a:rPr lang="en-US" altLang="ko-KR" sz="1400" dirty="0">
                <a:latin typeface="맑은 고딕" panose="020B0503020000020004" pitchFamily="50" charset="-127"/>
                <a:ea typeface="맑은 고딕" panose="020B0503020000020004" pitchFamily="50" charset="-127"/>
              </a:rPr>
              <a:t>GND.</a:t>
            </a:r>
          </a:p>
          <a:p>
            <a:pPr marL="171450" indent="-171450">
              <a:buFont typeface="Arial" charset="0"/>
              <a:buChar char="•"/>
            </a:pPr>
            <a:r>
              <a:rPr lang="en-US" altLang="ko-KR" sz="1400" dirty="0">
                <a:latin typeface="맑은 고딕" panose="020B0503020000020004" pitchFamily="50" charset="-127"/>
                <a:ea typeface="맑은 고딕" panose="020B0503020000020004" pitchFamily="50" charset="-127"/>
              </a:rPr>
              <a:t>Differential : balanced. </a:t>
            </a:r>
            <a:r>
              <a:rPr lang="en-US" altLang="ko-KR" sz="1400" dirty="0" smtClean="0">
                <a:latin typeface="맑은 고딕" panose="020B0503020000020004" pitchFamily="50" charset="-127"/>
                <a:ea typeface="맑은 고딕" panose="020B0503020000020004" pitchFamily="50" charset="-127"/>
              </a:rPr>
              <a:t>4-wire(</a:t>
            </a:r>
            <a:r>
              <a:rPr lang="en-US" altLang="ko-KR" sz="1400" dirty="0" err="1" smtClean="0">
                <a:latin typeface="맑은 고딕" panose="020B0503020000020004" pitchFamily="50" charset="-127"/>
                <a:ea typeface="맑은 고딕" panose="020B0503020000020004" pitchFamily="50" charset="-127"/>
              </a:rPr>
              <a:t>Tx</a:t>
            </a:r>
            <a:r>
              <a:rPr lang="en-US" altLang="ko-KR" sz="1400" dirty="0">
                <a:latin typeface="맑은 고딕" panose="020B0503020000020004" pitchFamily="50" charset="-127"/>
                <a:ea typeface="맑은 고딕" panose="020B0503020000020004" pitchFamily="50" charset="-127"/>
              </a:rPr>
              <a:t>+, </a:t>
            </a:r>
            <a:r>
              <a:rPr lang="en-US" altLang="ko-KR" sz="1400" dirty="0" err="1">
                <a:latin typeface="맑은 고딕" panose="020B0503020000020004" pitchFamily="50" charset="-127"/>
                <a:ea typeface="맑은 고딕" panose="020B0503020000020004" pitchFamily="50" charset="-127"/>
              </a:rPr>
              <a:t>Tx</a:t>
            </a:r>
            <a:r>
              <a:rPr lang="en-US" altLang="ko-KR" sz="1400" dirty="0">
                <a:latin typeface="맑은 고딕" panose="020B0503020000020004" pitchFamily="50" charset="-127"/>
                <a:ea typeface="맑은 고딕" panose="020B0503020000020004" pitchFamily="50" charset="-127"/>
              </a:rPr>
              <a:t>-, Rx+, Rx-</a:t>
            </a:r>
            <a:r>
              <a:rPr lang="en-US" altLang="ko-KR" sz="1400" dirty="0" smtClean="0">
                <a:latin typeface="맑은 고딕" panose="020B0503020000020004" pitchFamily="50" charset="-127"/>
                <a:ea typeface="맑은 고딕" panose="020B0503020000020004" pitchFamily="50" charset="-127"/>
              </a:rPr>
              <a:t>). </a:t>
            </a:r>
            <a:endParaRPr lang="en-US" altLang="ko-KR" sz="1400" dirty="0">
              <a:latin typeface="맑은 고딕" panose="020B0503020000020004" pitchFamily="50" charset="-127"/>
              <a:ea typeface="맑은 고딕" panose="020B0503020000020004" pitchFamily="50" charset="-127"/>
            </a:endParaRPr>
          </a:p>
        </p:txBody>
      </p:sp>
      <p:pic>
        <p:nvPicPr>
          <p:cNvPr id="4" name="그림 3"/>
          <p:cNvPicPr>
            <a:picLocks noChangeAspect="1"/>
          </p:cNvPicPr>
          <p:nvPr/>
        </p:nvPicPr>
        <p:blipFill>
          <a:blip r:embed="rId3"/>
          <a:stretch>
            <a:fillRect/>
          </a:stretch>
        </p:blipFill>
        <p:spPr>
          <a:xfrm>
            <a:off x="1591491" y="1808253"/>
            <a:ext cx="8727132" cy="2876959"/>
          </a:xfrm>
          <a:prstGeom prst="rect">
            <a:avLst/>
          </a:prstGeom>
        </p:spPr>
      </p:pic>
    </p:spTree>
    <p:extLst>
      <p:ext uri="{BB962C8B-B14F-4D97-AF65-F5344CB8AC3E}">
        <p14:creationId xmlns:p14="http://schemas.microsoft.com/office/powerpoint/2010/main" val="31036722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USART</a:t>
            </a:r>
            <a:endParaRPr lang="en-US" altLang="ko-KR" dirty="0" smtClean="0"/>
          </a:p>
        </p:txBody>
      </p:sp>
      <p:sp>
        <p:nvSpPr>
          <p:cNvPr id="8195" name="Rectangle 3"/>
          <p:cNvSpPr>
            <a:spLocks noGrp="1" noChangeArrowheads="1"/>
          </p:cNvSpPr>
          <p:nvPr>
            <p:ph idx="1"/>
          </p:nvPr>
        </p:nvSpPr>
        <p:spPr/>
        <p:txBody>
          <a:bodyPr/>
          <a:lstStyle/>
          <a:p>
            <a:r>
              <a:rPr lang="en-US" altLang="ko-KR" dirty="0" smtClean="0"/>
              <a:t>Serial connectors and signal connections</a:t>
            </a:r>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136</a:t>
            </a:fld>
            <a:endParaRPr lang="en-GB" altLang="ko-K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4475" y="707182"/>
            <a:ext cx="22193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25" y="3538537"/>
            <a:ext cx="216217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381" y="1388534"/>
            <a:ext cx="2208219" cy="177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03513" y="6519181"/>
            <a:ext cx="3100529" cy="246221"/>
          </a:xfrm>
          <a:prstGeom prst="rect">
            <a:avLst/>
          </a:prstGeom>
          <a:noFill/>
        </p:spPr>
        <p:txBody>
          <a:bodyPr wrap="none" rtlCol="0">
            <a:spAutoFit/>
          </a:bodyPr>
          <a:lstStyle/>
          <a:p>
            <a:r>
              <a:rPr lang="ko-KR" altLang="en-US" sz="1000"/>
              <a:t>인용</a:t>
            </a:r>
            <a:r>
              <a:rPr lang="en-US" altLang="ko-KR" sz="1000"/>
              <a:t> : http://mirine35.egloos.com/viewer/5057212</a:t>
            </a:r>
            <a:endParaRPr lang="ko-KR" altLang="en-US" sz="1000"/>
          </a:p>
        </p:txBody>
      </p:sp>
      <p:pic>
        <p:nvPicPr>
          <p:cNvPr id="4" name="그림 3"/>
          <p:cNvPicPr>
            <a:picLocks noChangeAspect="1"/>
          </p:cNvPicPr>
          <p:nvPr/>
        </p:nvPicPr>
        <p:blipFill>
          <a:blip r:embed="rId5"/>
          <a:stretch>
            <a:fillRect/>
          </a:stretch>
        </p:blipFill>
        <p:spPr>
          <a:xfrm>
            <a:off x="3311370" y="1883417"/>
            <a:ext cx="1983857" cy="3861435"/>
          </a:xfrm>
          <a:prstGeom prst="rect">
            <a:avLst/>
          </a:prstGeom>
        </p:spPr>
      </p:pic>
      <p:pic>
        <p:nvPicPr>
          <p:cNvPr id="5" name="그림 4"/>
          <p:cNvPicPr>
            <a:picLocks noChangeAspect="1"/>
          </p:cNvPicPr>
          <p:nvPr/>
        </p:nvPicPr>
        <p:blipFill>
          <a:blip r:embed="rId6"/>
          <a:stretch>
            <a:fillRect/>
          </a:stretch>
        </p:blipFill>
        <p:spPr>
          <a:xfrm>
            <a:off x="6390473" y="4046525"/>
            <a:ext cx="2220127" cy="1311276"/>
          </a:xfrm>
          <a:prstGeom prst="rect">
            <a:avLst/>
          </a:prstGeom>
        </p:spPr>
      </p:pic>
      <p:grpSp>
        <p:nvGrpSpPr>
          <p:cNvPr id="7" name="그룹 6"/>
          <p:cNvGrpSpPr/>
          <p:nvPr/>
        </p:nvGrpSpPr>
        <p:grpSpPr>
          <a:xfrm>
            <a:off x="1207409" y="1571208"/>
            <a:ext cx="1440062" cy="1617182"/>
            <a:chOff x="1207409" y="1571208"/>
            <a:chExt cx="1440062" cy="1617182"/>
          </a:xfrm>
        </p:grpSpPr>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7409" y="1571208"/>
              <a:ext cx="1440062" cy="1617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직사각형 5"/>
            <p:cNvSpPr/>
            <p:nvPr/>
          </p:nvSpPr>
          <p:spPr>
            <a:xfrm>
              <a:off x="2166951" y="2936240"/>
              <a:ext cx="398933" cy="223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grpSp>
      <p:grpSp>
        <p:nvGrpSpPr>
          <p:cNvPr id="8" name="그룹 7"/>
          <p:cNvGrpSpPr/>
          <p:nvPr/>
        </p:nvGrpSpPr>
        <p:grpSpPr>
          <a:xfrm>
            <a:off x="1216701" y="3345607"/>
            <a:ext cx="1349183" cy="2713112"/>
            <a:chOff x="1216701" y="3345607"/>
            <a:chExt cx="1349183" cy="2713112"/>
          </a:xfrm>
        </p:grpSpPr>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701" y="3345607"/>
              <a:ext cx="1349183" cy="27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직사각형 13"/>
            <p:cNvSpPr/>
            <p:nvPr/>
          </p:nvSpPr>
          <p:spPr>
            <a:xfrm>
              <a:off x="2135607" y="5823798"/>
              <a:ext cx="398933" cy="223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grpSp>
    </p:spTree>
    <p:extLst>
      <p:ext uri="{BB962C8B-B14F-4D97-AF65-F5344CB8AC3E}">
        <p14:creationId xmlns:p14="http://schemas.microsoft.com/office/powerpoint/2010/main" val="3587942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USART</a:t>
            </a:r>
            <a:endParaRPr lang="en-US" altLang="ko-KR" dirty="0" smtClean="0"/>
          </a:p>
        </p:txBody>
      </p:sp>
      <p:sp>
        <p:nvSpPr>
          <p:cNvPr id="8195" name="Rectangle 3"/>
          <p:cNvSpPr>
            <a:spLocks noGrp="1" noChangeArrowheads="1"/>
          </p:cNvSpPr>
          <p:nvPr>
            <p:ph idx="1"/>
          </p:nvPr>
        </p:nvSpPr>
        <p:spPr/>
        <p:txBody>
          <a:bodyPr/>
          <a:lstStyle/>
          <a:p>
            <a:r>
              <a:rPr lang="en-US" altLang="ko-KR" dirty="0" smtClean="0"/>
              <a:t>Serial ports of Windows PC</a:t>
            </a:r>
          </a:p>
          <a:p>
            <a:pPr lvl="1"/>
            <a:r>
              <a:rPr lang="en-US" altLang="ko-KR" dirty="0" smtClean="0"/>
              <a:t>COM1,2,3,4</a:t>
            </a:r>
          </a:p>
          <a:p>
            <a:pPr lvl="1"/>
            <a:r>
              <a:rPr lang="en-US" altLang="ko-KR" dirty="0" err="1" smtClean="0"/>
              <a:t>Virual</a:t>
            </a:r>
            <a:r>
              <a:rPr lang="en-US" altLang="ko-KR" dirty="0" smtClean="0"/>
              <a:t> COM : simulation of serial port using USB port</a:t>
            </a:r>
          </a:p>
          <a:p>
            <a:pPr lvl="1"/>
            <a:r>
              <a:rPr lang="en-US" altLang="ko-KR" dirty="0" smtClean="0"/>
              <a:t>Serial monitor program</a:t>
            </a:r>
          </a:p>
          <a:p>
            <a:pPr lvl="2"/>
            <a:r>
              <a:rPr lang="en-US" altLang="ko-KR" dirty="0" smtClean="0"/>
              <a:t>Monitoring the data to transmit/receive to/from serial port. </a:t>
            </a:r>
          </a:p>
          <a:p>
            <a:pPr lvl="3"/>
            <a:r>
              <a:rPr lang="en-US" altLang="ko-KR" dirty="0" smtClean="0"/>
              <a:t>Data transmit : keyboard</a:t>
            </a:r>
          </a:p>
          <a:p>
            <a:pPr lvl="3"/>
            <a:r>
              <a:rPr lang="en-US" altLang="ko-KR" dirty="0" smtClean="0"/>
              <a:t>Data received : display on screen.</a:t>
            </a:r>
          </a:p>
          <a:p>
            <a:pPr lvl="2"/>
            <a:r>
              <a:rPr lang="en-US" altLang="ko-KR" dirty="0" err="1" smtClean="0"/>
              <a:t>hyperterminal</a:t>
            </a:r>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137</a:t>
            </a:fld>
            <a:endParaRPr lang="en-GB" altLang="ko-KR"/>
          </a:p>
        </p:txBody>
      </p:sp>
    </p:spTree>
    <p:extLst>
      <p:ext uri="{BB962C8B-B14F-4D97-AF65-F5344CB8AC3E}">
        <p14:creationId xmlns:p14="http://schemas.microsoft.com/office/powerpoint/2010/main" val="2212169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smtClean="0"/>
              <a:t>Serial Port of ATmega328</a:t>
            </a:r>
          </a:p>
        </p:txBody>
      </p:sp>
      <p:sp>
        <p:nvSpPr>
          <p:cNvPr id="8195" name="Rectangle 3"/>
          <p:cNvSpPr>
            <a:spLocks noGrp="1" noChangeArrowheads="1"/>
          </p:cNvSpPr>
          <p:nvPr>
            <p:ph idx="1"/>
          </p:nvPr>
        </p:nvSpPr>
        <p:spPr/>
        <p:txBody>
          <a:bodyPr/>
          <a:lstStyle/>
          <a:p>
            <a:r>
              <a:rPr lang="en-GB" altLang="ko-KR" dirty="0" smtClean="0"/>
              <a:t>USART</a:t>
            </a:r>
          </a:p>
          <a:p>
            <a:pPr lvl="1"/>
            <a:r>
              <a:rPr lang="en-GB" altLang="ko-KR" dirty="0"/>
              <a:t>1</a:t>
            </a:r>
            <a:r>
              <a:rPr lang="en-GB" altLang="ko-KR" dirty="0" smtClean="0"/>
              <a:t> ports</a:t>
            </a:r>
            <a:endParaRPr lang="en-US" altLang="ko-KR" dirty="0" smtClean="0"/>
          </a:p>
          <a:p>
            <a:pPr lvl="2"/>
            <a:r>
              <a:rPr lang="en-GB" altLang="ko-KR" dirty="0" smtClean="0"/>
              <a:t>2-wire </a:t>
            </a:r>
            <a:r>
              <a:rPr lang="en-US" altLang="ko-KR" dirty="0" smtClean="0"/>
              <a:t>Sync/</a:t>
            </a:r>
            <a:r>
              <a:rPr lang="en-GB" altLang="ko-KR" dirty="0" err="1" smtClean="0"/>
              <a:t>Async</a:t>
            </a:r>
            <a:endParaRPr lang="en-GB" altLang="ko-KR" dirty="0" smtClean="0"/>
          </a:p>
          <a:p>
            <a:r>
              <a:rPr lang="en-GB" altLang="ko-KR" dirty="0" smtClean="0"/>
              <a:t>SPI</a:t>
            </a:r>
          </a:p>
          <a:p>
            <a:pPr lvl="1"/>
            <a:r>
              <a:rPr lang="en-GB" altLang="ko-KR" dirty="0" smtClean="0"/>
              <a:t>1 </a:t>
            </a:r>
            <a:r>
              <a:rPr lang="en-US" altLang="ko-KR" dirty="0" smtClean="0"/>
              <a:t>port</a:t>
            </a:r>
          </a:p>
          <a:p>
            <a:pPr lvl="2"/>
            <a:r>
              <a:rPr lang="en-GB" altLang="ko-KR" dirty="0" smtClean="0"/>
              <a:t>3-wire Sync</a:t>
            </a:r>
          </a:p>
          <a:p>
            <a:r>
              <a:rPr lang="en-GB" altLang="ko-KR" dirty="0" smtClean="0"/>
              <a:t>TWI (Two-wire Serial Interface)</a:t>
            </a:r>
          </a:p>
          <a:p>
            <a:pPr lvl="1"/>
            <a:r>
              <a:rPr lang="en-GB" altLang="ko-KR" dirty="0" smtClean="0"/>
              <a:t>1 </a:t>
            </a:r>
            <a:r>
              <a:rPr lang="en-US" altLang="ko-KR" dirty="0" smtClean="0"/>
              <a:t>port</a:t>
            </a:r>
          </a:p>
          <a:p>
            <a:pPr lvl="2"/>
            <a:r>
              <a:rPr lang="en-GB" altLang="ko-KR" dirty="0" smtClean="0"/>
              <a:t>2-wire Sync</a:t>
            </a:r>
          </a:p>
          <a:p>
            <a:pPr lvl="2"/>
            <a:r>
              <a:rPr lang="en-GB" altLang="ko-KR" dirty="0" smtClean="0"/>
              <a:t>Same as Philips I2C</a:t>
            </a:r>
          </a:p>
          <a:p>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138</a:t>
            </a:fld>
            <a:endParaRPr lang="en-GB" altLang="ko-KR"/>
          </a:p>
        </p:txBody>
      </p:sp>
    </p:spTree>
    <p:extLst>
      <p:ext uri="{BB962C8B-B14F-4D97-AF65-F5344CB8AC3E}">
        <p14:creationId xmlns:p14="http://schemas.microsoft.com/office/powerpoint/2010/main" val="6820575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smtClean="0"/>
              <a:t>ATmega2560</a:t>
            </a:r>
            <a:r>
              <a:rPr lang="ko-KR" altLang="en-US" smtClean="0"/>
              <a:t> </a:t>
            </a:r>
            <a:r>
              <a:rPr lang="en-US" altLang="ko-KR" smtClean="0"/>
              <a:t>USART</a:t>
            </a:r>
            <a:endParaRPr lang="en-US" altLang="ko-KR" dirty="0" smtClean="0"/>
          </a:p>
        </p:txBody>
      </p:sp>
      <p:sp>
        <p:nvSpPr>
          <p:cNvPr id="11267" name="Rectangle 3"/>
          <p:cNvSpPr>
            <a:spLocks noGrp="1" noChangeArrowheads="1"/>
          </p:cNvSpPr>
          <p:nvPr>
            <p:ph idx="1"/>
          </p:nvPr>
        </p:nvSpPr>
        <p:spPr/>
        <p:txBody>
          <a:bodyPr>
            <a:normAutofit/>
          </a:bodyPr>
          <a:lstStyle/>
          <a:p>
            <a:r>
              <a:rPr lang="en-GB" altLang="ko-KR" dirty="0" smtClean="0"/>
              <a:t>1 x</a:t>
            </a:r>
            <a:r>
              <a:rPr lang="ko-KR" altLang="en-US" dirty="0" smtClean="0"/>
              <a:t> </a:t>
            </a:r>
            <a:r>
              <a:rPr lang="en-GB" altLang="ko-KR" dirty="0" smtClean="0"/>
              <a:t>USART port</a:t>
            </a:r>
          </a:p>
          <a:p>
            <a:pPr lvl="1"/>
            <a:r>
              <a:rPr lang="en-US" altLang="ko-KR" dirty="0" smtClean="0"/>
              <a:t>USART0</a:t>
            </a:r>
          </a:p>
          <a:p>
            <a:endParaRPr lang="en-US" altLang="ko-KR" dirty="0" smtClean="0"/>
          </a:p>
          <a:p>
            <a:r>
              <a:rPr lang="en-US" altLang="ko-KR" dirty="0" smtClean="0"/>
              <a:t>Features</a:t>
            </a:r>
            <a:endParaRPr lang="en-GB" altLang="ko-KR" dirty="0" smtClean="0"/>
          </a:p>
          <a:p>
            <a:pPr lvl="1"/>
            <a:r>
              <a:rPr lang="en-US" altLang="ko-KR" dirty="0" smtClean="0"/>
              <a:t>Full Duplex </a:t>
            </a:r>
            <a:r>
              <a:rPr lang="en-US" altLang="ko-KR" dirty="0"/>
              <a:t>O</a:t>
            </a:r>
            <a:r>
              <a:rPr lang="en-US" altLang="ko-KR" dirty="0" smtClean="0"/>
              <a:t>peration (Independent Serial Receive </a:t>
            </a:r>
            <a:r>
              <a:rPr lang="en-US" altLang="ko-KR" dirty="0"/>
              <a:t>and </a:t>
            </a:r>
            <a:r>
              <a:rPr lang="en-US" altLang="ko-KR" dirty="0" smtClean="0"/>
              <a:t>Transmit Registers)</a:t>
            </a:r>
          </a:p>
          <a:p>
            <a:pPr lvl="1"/>
            <a:r>
              <a:rPr lang="en-US" altLang="ko-KR" dirty="0" smtClean="0"/>
              <a:t>Asynchronous </a:t>
            </a:r>
            <a:r>
              <a:rPr lang="en-US" altLang="ko-KR" dirty="0"/>
              <a:t>or </a:t>
            </a:r>
            <a:r>
              <a:rPr lang="en-US" altLang="ko-KR" dirty="0" smtClean="0"/>
              <a:t>Synchronous Operation (Master </a:t>
            </a:r>
            <a:r>
              <a:rPr lang="en-US" altLang="ko-KR" dirty="0"/>
              <a:t>or Slave Clocked Synchronous </a:t>
            </a:r>
            <a:r>
              <a:rPr lang="en-US" altLang="ko-KR" dirty="0" smtClean="0"/>
              <a:t>Operation)</a:t>
            </a:r>
          </a:p>
          <a:p>
            <a:pPr lvl="1"/>
            <a:r>
              <a:rPr lang="en-US" altLang="ko-KR" dirty="0" smtClean="0"/>
              <a:t>Supports </a:t>
            </a:r>
            <a:r>
              <a:rPr lang="en-US" altLang="ko-KR" dirty="0"/>
              <a:t>Serial Frames with 5, 6, 7, 8, or 9 Data Bits and 1 or 2 Stop </a:t>
            </a:r>
            <a:r>
              <a:rPr lang="en-US" altLang="ko-KR" dirty="0" smtClean="0"/>
              <a:t>Bits</a:t>
            </a:r>
          </a:p>
          <a:p>
            <a:pPr lvl="1"/>
            <a:r>
              <a:rPr lang="en-US" altLang="ko-KR" dirty="0" smtClean="0"/>
              <a:t>Odd </a:t>
            </a:r>
            <a:r>
              <a:rPr lang="en-US" altLang="ko-KR" dirty="0"/>
              <a:t>or Even Parity Generation and Parity Check Supported by </a:t>
            </a:r>
            <a:r>
              <a:rPr lang="en-US" altLang="ko-KR" dirty="0" smtClean="0"/>
              <a:t>Hardware</a:t>
            </a:r>
          </a:p>
          <a:p>
            <a:pPr lvl="1"/>
            <a:r>
              <a:rPr lang="en-US" altLang="ko-KR" dirty="0" smtClean="0"/>
              <a:t>Data </a:t>
            </a:r>
            <a:r>
              <a:rPr lang="en-US" altLang="ko-KR" dirty="0" err="1" smtClean="0"/>
              <a:t>OverRun</a:t>
            </a:r>
            <a:r>
              <a:rPr lang="en-US" altLang="ko-KR" dirty="0" smtClean="0"/>
              <a:t>/Framing </a:t>
            </a:r>
            <a:r>
              <a:rPr lang="en-US" altLang="ko-KR" dirty="0"/>
              <a:t>Error </a:t>
            </a:r>
            <a:r>
              <a:rPr lang="en-US" altLang="ko-KR" dirty="0" smtClean="0"/>
              <a:t>Detection</a:t>
            </a:r>
          </a:p>
          <a:p>
            <a:pPr lvl="1"/>
            <a:r>
              <a:rPr lang="en-US" altLang="ko-KR" dirty="0" smtClean="0"/>
              <a:t>Noise </a:t>
            </a:r>
            <a:r>
              <a:rPr lang="en-US" altLang="ko-KR" dirty="0"/>
              <a:t>Filtering Includes False Start Bit Detection and Digital Low Pass </a:t>
            </a:r>
            <a:r>
              <a:rPr lang="en-US" altLang="ko-KR" dirty="0" smtClean="0"/>
              <a:t>Filter</a:t>
            </a:r>
          </a:p>
          <a:p>
            <a:pPr lvl="1"/>
            <a:r>
              <a:rPr lang="en-US" altLang="ko-KR" dirty="0" smtClean="0"/>
              <a:t>Three </a:t>
            </a:r>
            <a:r>
              <a:rPr lang="en-US" altLang="ko-KR" dirty="0"/>
              <a:t>Separate Interrupts on TX Complete, TX Data Register Empty and RX </a:t>
            </a:r>
            <a:r>
              <a:rPr lang="en-US" altLang="ko-KR" dirty="0" smtClean="0"/>
              <a:t>Complete</a:t>
            </a:r>
          </a:p>
          <a:p>
            <a:pPr lvl="1"/>
            <a:r>
              <a:rPr lang="en-US" altLang="ko-KR" dirty="0" smtClean="0"/>
              <a:t>Multi-processor </a:t>
            </a:r>
            <a:r>
              <a:rPr lang="en-US" altLang="ko-KR" dirty="0"/>
              <a:t>Communication </a:t>
            </a:r>
            <a:r>
              <a:rPr lang="en-US" altLang="ko-KR" dirty="0" smtClean="0"/>
              <a:t>Mode</a:t>
            </a:r>
          </a:p>
          <a:p>
            <a:pPr lvl="1"/>
            <a:r>
              <a:rPr lang="en-US" altLang="ko-KR" dirty="0" smtClean="0"/>
              <a:t>Double </a:t>
            </a:r>
            <a:r>
              <a:rPr lang="en-US" altLang="ko-KR" dirty="0"/>
              <a:t>Speed Asynchronous Communication </a:t>
            </a:r>
            <a:r>
              <a:rPr lang="en-US" altLang="ko-KR" dirty="0" smtClean="0"/>
              <a:t>Mode</a:t>
            </a:r>
            <a:endParaRPr lang="en-US" altLang="ko-KR" dirty="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139</a:t>
            </a:fld>
            <a:endParaRPr lang="en-GB" altLang="ko-KR"/>
          </a:p>
        </p:txBody>
      </p:sp>
    </p:spTree>
    <p:extLst>
      <p:ext uri="{BB962C8B-B14F-4D97-AF65-F5344CB8AC3E}">
        <p14:creationId xmlns:p14="http://schemas.microsoft.com/office/powerpoint/2010/main" val="274074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ltLang="ko-KR" dirty="0" smtClean="0"/>
              <a:t>Registers of AVR Core </a:t>
            </a:r>
          </a:p>
        </p:txBody>
      </p:sp>
      <p:sp>
        <p:nvSpPr>
          <p:cNvPr id="17411" name="Rectangle 3"/>
          <p:cNvSpPr>
            <a:spLocks noGrp="1" noChangeArrowheads="1"/>
          </p:cNvSpPr>
          <p:nvPr>
            <p:ph idx="1"/>
          </p:nvPr>
        </p:nvSpPr>
        <p:spPr/>
        <p:txBody>
          <a:bodyPr/>
          <a:lstStyle/>
          <a:p>
            <a:r>
              <a:rPr lang="en-GB" altLang="ko-KR" dirty="0" smtClean="0"/>
              <a:t>General Purpose Register (GPR)</a:t>
            </a:r>
          </a:p>
          <a:p>
            <a:r>
              <a:rPr lang="en-US" altLang="ko-KR" dirty="0" smtClean="0"/>
              <a:t>Status Register (</a:t>
            </a:r>
            <a:r>
              <a:rPr lang="en-GB" altLang="ko-KR" dirty="0" smtClean="0"/>
              <a:t>SREG)</a:t>
            </a:r>
          </a:p>
          <a:p>
            <a:r>
              <a:rPr lang="en-GB" altLang="ko-KR" dirty="0" smtClean="0"/>
              <a:t>Stack Pointer (SP)</a:t>
            </a:r>
          </a:p>
          <a:p>
            <a:r>
              <a:rPr lang="en-US" altLang="ko-KR" dirty="0" smtClean="0"/>
              <a:t>Address Pointer Register</a:t>
            </a:r>
            <a:r>
              <a:rPr lang="en-US" altLang="ko-KR" dirty="0"/>
              <a:t> </a:t>
            </a:r>
            <a:r>
              <a:rPr lang="en-US" altLang="ko-KR" dirty="0" smtClean="0"/>
              <a:t>(X-, Y-, Z-Register)</a:t>
            </a: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14</a:t>
            </a:fld>
            <a:endParaRPr lang="ko-KR" altLang="en-US"/>
          </a:p>
        </p:txBody>
      </p:sp>
    </p:spTree>
    <p:extLst>
      <p:ext uri="{BB962C8B-B14F-4D97-AF65-F5344CB8AC3E}">
        <p14:creationId xmlns:p14="http://schemas.microsoft.com/office/powerpoint/2010/main" val="36076595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dirty="0" smtClean="0"/>
              <a:t>Block Diagram of USART</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140</a:t>
            </a:fld>
            <a:endParaRPr lang="en-GB" altLang="ko-K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360" y="994088"/>
            <a:ext cx="5256584" cy="55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8636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smtClean="0"/>
              <a:t>Clock Generator</a:t>
            </a:r>
          </a:p>
        </p:txBody>
      </p:sp>
      <p:sp>
        <p:nvSpPr>
          <p:cNvPr id="14339" name="Rectangle 3"/>
          <p:cNvSpPr>
            <a:spLocks noGrp="1" noChangeArrowheads="1"/>
          </p:cNvSpPr>
          <p:nvPr>
            <p:ph idx="1"/>
          </p:nvPr>
        </p:nvSpPr>
        <p:spPr/>
        <p:txBody>
          <a:bodyPr/>
          <a:lstStyle/>
          <a:p>
            <a:r>
              <a:rPr lang="en-US" altLang="ko-KR" dirty="0" smtClean="0"/>
              <a:t>Provides clock to t</a:t>
            </a:r>
            <a:r>
              <a:rPr lang="en-GB" altLang="ko-KR" dirty="0" err="1" smtClean="0"/>
              <a:t>ransmitter</a:t>
            </a:r>
            <a:r>
              <a:rPr lang="en-GB" altLang="ko-KR" dirty="0" smtClean="0"/>
              <a:t> and receiver</a:t>
            </a:r>
            <a:endParaRPr lang="en-US" altLang="ko-KR" dirty="0" smtClean="0"/>
          </a:p>
          <a:p>
            <a:pPr lvl="1"/>
            <a:r>
              <a:rPr lang="en-US" altLang="ko-KR" dirty="0" smtClean="0"/>
              <a:t>Clock source</a:t>
            </a:r>
            <a:r>
              <a:rPr lang="ko-KR" altLang="en-US" dirty="0" smtClean="0"/>
              <a:t> </a:t>
            </a:r>
            <a:r>
              <a:rPr lang="en-US" altLang="ko-KR" dirty="0" smtClean="0"/>
              <a:t>: internal clock or external clock</a:t>
            </a:r>
          </a:p>
          <a:p>
            <a:pPr lvl="1"/>
            <a:r>
              <a:rPr lang="en-US" altLang="ko-KR" dirty="0" smtClean="0"/>
              <a:t>baud rate generator</a:t>
            </a:r>
          </a:p>
          <a:p>
            <a:pPr lvl="2"/>
            <a:r>
              <a:rPr lang="en-US" altLang="ko-KR" dirty="0" smtClean="0"/>
              <a:t>Consists of </a:t>
            </a:r>
            <a:r>
              <a:rPr lang="en-GB" altLang="ko-KR" dirty="0" smtClean="0"/>
              <a:t>UBRR (USART Baud Rate Register) &amp; down counter</a:t>
            </a:r>
            <a:r>
              <a:rPr lang="en-US" altLang="ko-KR" dirty="0" smtClean="0"/>
              <a:t>.</a:t>
            </a:r>
            <a:endParaRPr lang="en-GB" altLang="ko-KR" dirty="0" smtClean="0"/>
          </a:p>
          <a:p>
            <a:endParaRPr lang="en-GB" altLang="ko-KR" dirty="0" smtClean="0"/>
          </a:p>
        </p:txBody>
      </p:sp>
      <p:sp>
        <p:nvSpPr>
          <p:cNvPr id="7" name="슬라이드 번호 개체 틀 6"/>
          <p:cNvSpPr>
            <a:spLocks noGrp="1"/>
          </p:cNvSpPr>
          <p:nvPr>
            <p:ph type="sldNum" sz="quarter" idx="12"/>
          </p:nvPr>
        </p:nvSpPr>
        <p:spPr/>
        <p:txBody>
          <a:bodyPr/>
          <a:lstStyle/>
          <a:p>
            <a:fld id="{CAF8C5E5-CB48-46B1-8815-EE13997631AE}" type="slidenum">
              <a:rPr lang="en-US" altLang="ko-KR" smtClean="0"/>
              <a:pPr/>
              <a:t>141</a:t>
            </a:fld>
            <a:endParaRPr lang="en-US" altLang="ko-KR"/>
          </a:p>
        </p:txBody>
      </p:sp>
      <p:grpSp>
        <p:nvGrpSpPr>
          <p:cNvPr id="14341" name="Group 15"/>
          <p:cNvGrpSpPr>
            <a:grpSpLocks/>
          </p:cNvGrpSpPr>
          <p:nvPr/>
        </p:nvGrpSpPr>
        <p:grpSpPr bwMode="auto">
          <a:xfrm>
            <a:off x="2769048" y="2518062"/>
            <a:ext cx="6321730" cy="2994373"/>
            <a:chOff x="884" y="1525"/>
            <a:chExt cx="4997" cy="2530"/>
          </a:xfrm>
        </p:grpSpPr>
        <p:pic>
          <p:nvPicPr>
            <p:cNvPr id="143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 y="1797"/>
              <a:ext cx="4147" cy="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Oval 6"/>
            <p:cNvSpPr>
              <a:spLocks noChangeArrowheads="1"/>
            </p:cNvSpPr>
            <p:nvPr/>
          </p:nvSpPr>
          <p:spPr bwMode="auto">
            <a:xfrm>
              <a:off x="4558" y="2976"/>
              <a:ext cx="590" cy="318"/>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sz="1400"/>
            </a:p>
          </p:txBody>
        </p:sp>
        <p:sp>
          <p:nvSpPr>
            <p:cNvPr id="14344" name="Text Box 7"/>
            <p:cNvSpPr txBox="1">
              <a:spLocks noChangeArrowheads="1"/>
            </p:cNvSpPr>
            <p:nvPr/>
          </p:nvSpPr>
          <p:spPr bwMode="auto">
            <a:xfrm>
              <a:off x="4757" y="2802"/>
              <a:ext cx="112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400" b="1">
                  <a:solidFill>
                    <a:srgbClr val="FF0000"/>
                  </a:solidFill>
                  <a:latin typeface="맑은 고딕" panose="020B0503020000020004" pitchFamily="50" charset="-127"/>
                  <a:ea typeface="맑은 고딕" panose="020B0503020000020004" pitchFamily="50" charset="-127"/>
                </a:rPr>
                <a:t>Sync / Async ?</a:t>
              </a:r>
            </a:p>
          </p:txBody>
        </p:sp>
        <p:sp>
          <p:nvSpPr>
            <p:cNvPr id="14345" name="Oval 8"/>
            <p:cNvSpPr>
              <a:spLocks noChangeArrowheads="1"/>
            </p:cNvSpPr>
            <p:nvPr/>
          </p:nvSpPr>
          <p:spPr bwMode="auto">
            <a:xfrm>
              <a:off x="3969" y="1752"/>
              <a:ext cx="590" cy="318"/>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sz="1400"/>
            </a:p>
          </p:txBody>
        </p:sp>
        <p:sp>
          <p:nvSpPr>
            <p:cNvPr id="14346" name="Text Box 9"/>
            <p:cNvSpPr txBox="1">
              <a:spLocks noChangeArrowheads="1"/>
            </p:cNvSpPr>
            <p:nvPr/>
          </p:nvSpPr>
          <p:spPr bwMode="auto">
            <a:xfrm>
              <a:off x="4195" y="1525"/>
              <a:ext cx="140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400" b="1">
                  <a:solidFill>
                    <a:srgbClr val="FF0000"/>
                  </a:solidFill>
                  <a:latin typeface="맑은 고딕" panose="020B0503020000020004" pitchFamily="50" charset="-127"/>
                  <a:ea typeface="맑은 고딕" panose="020B0503020000020004" pitchFamily="50" charset="-127"/>
                </a:rPr>
                <a:t>Double / Normal ?</a:t>
              </a:r>
            </a:p>
          </p:txBody>
        </p:sp>
        <p:sp>
          <p:nvSpPr>
            <p:cNvPr id="14347" name="Oval 10"/>
            <p:cNvSpPr>
              <a:spLocks noChangeArrowheads="1"/>
            </p:cNvSpPr>
            <p:nvPr/>
          </p:nvSpPr>
          <p:spPr bwMode="auto">
            <a:xfrm>
              <a:off x="884" y="3475"/>
              <a:ext cx="590" cy="318"/>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sz="1400"/>
            </a:p>
          </p:txBody>
        </p:sp>
        <p:sp>
          <p:nvSpPr>
            <p:cNvPr id="14348" name="Text Box 11"/>
            <p:cNvSpPr txBox="1">
              <a:spLocks noChangeArrowheads="1"/>
            </p:cNvSpPr>
            <p:nvPr/>
          </p:nvSpPr>
          <p:spPr bwMode="auto">
            <a:xfrm>
              <a:off x="1101" y="3793"/>
              <a:ext cx="148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400" b="1">
                  <a:solidFill>
                    <a:srgbClr val="FF0000"/>
                  </a:solidFill>
                  <a:latin typeface="맑은 고딕" panose="020B0503020000020004" pitchFamily="50" charset="-127"/>
                  <a:ea typeface="맑은 고딕" panose="020B0503020000020004" pitchFamily="50" charset="-127"/>
                </a:rPr>
                <a:t>Internal / External ?</a:t>
              </a:r>
            </a:p>
          </p:txBody>
        </p:sp>
        <p:sp>
          <p:nvSpPr>
            <p:cNvPr id="14349" name="Oval 13"/>
            <p:cNvSpPr>
              <a:spLocks noChangeArrowheads="1"/>
            </p:cNvSpPr>
            <p:nvPr/>
          </p:nvSpPr>
          <p:spPr bwMode="auto">
            <a:xfrm>
              <a:off x="2381" y="3475"/>
              <a:ext cx="590" cy="318"/>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sz="1400"/>
            </a:p>
          </p:txBody>
        </p:sp>
        <p:sp>
          <p:nvSpPr>
            <p:cNvPr id="14350" name="Text Box 14"/>
            <p:cNvSpPr txBox="1">
              <a:spLocks noChangeArrowheads="1"/>
            </p:cNvSpPr>
            <p:nvPr/>
          </p:nvSpPr>
          <p:spPr bwMode="auto">
            <a:xfrm>
              <a:off x="2715" y="3793"/>
              <a:ext cx="127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400" b="1">
                  <a:solidFill>
                    <a:srgbClr val="FF0000"/>
                  </a:solidFill>
                  <a:latin typeface="맑은 고딕" panose="020B0503020000020004" pitchFamily="50" charset="-127"/>
                  <a:ea typeface="맑은 고딕" panose="020B0503020000020004" pitchFamily="50" charset="-127"/>
                </a:rPr>
                <a:t>Rising / Falling ?</a:t>
              </a:r>
            </a:p>
          </p:txBody>
        </p:sp>
      </p:grpSp>
    </p:spTree>
    <p:extLst>
      <p:ext uri="{BB962C8B-B14F-4D97-AF65-F5344CB8AC3E}">
        <p14:creationId xmlns:p14="http://schemas.microsoft.com/office/powerpoint/2010/main" val="10821569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smtClean="0"/>
              <a:t>Clock Generator</a:t>
            </a:r>
          </a:p>
        </p:txBody>
      </p:sp>
      <p:sp>
        <p:nvSpPr>
          <p:cNvPr id="14339" name="Rectangle 3"/>
          <p:cNvSpPr>
            <a:spLocks noGrp="1" noChangeArrowheads="1"/>
          </p:cNvSpPr>
          <p:nvPr>
            <p:ph idx="1"/>
          </p:nvPr>
        </p:nvSpPr>
        <p:spPr/>
        <p:txBody>
          <a:bodyPr/>
          <a:lstStyle/>
          <a:p>
            <a:r>
              <a:rPr lang="en-GB" altLang="ko-KR" dirty="0" smtClean="0"/>
              <a:t>The </a:t>
            </a:r>
            <a:r>
              <a:rPr lang="en-GB" altLang="ko-KR" dirty="0"/>
              <a:t>USART supports four modes of clock </a:t>
            </a:r>
            <a:r>
              <a:rPr lang="en-GB" altLang="ko-KR" dirty="0" smtClean="0"/>
              <a:t>operation</a:t>
            </a:r>
          </a:p>
          <a:p>
            <a:pPr lvl="1"/>
            <a:r>
              <a:rPr lang="en-GB" altLang="ko-KR" dirty="0" smtClean="0"/>
              <a:t>Normal </a:t>
            </a:r>
            <a:r>
              <a:rPr lang="en-GB" altLang="ko-KR" dirty="0"/>
              <a:t>asynchronous, Double Speed asynchronous, Master synchronous and Slave synchronous mode. </a:t>
            </a:r>
            <a:endParaRPr lang="en-GB" altLang="ko-KR" dirty="0" smtClean="0"/>
          </a:p>
          <a:p>
            <a:pPr lvl="1"/>
            <a:r>
              <a:rPr lang="en-GB" altLang="ko-KR" dirty="0" smtClean="0"/>
              <a:t>The </a:t>
            </a:r>
            <a:r>
              <a:rPr lang="en-GB" altLang="ko-KR" dirty="0" err="1"/>
              <a:t>UMSELn</a:t>
            </a:r>
            <a:r>
              <a:rPr lang="en-GB" altLang="ko-KR" dirty="0"/>
              <a:t> bit in USART Control and Status Register C (</a:t>
            </a:r>
            <a:r>
              <a:rPr lang="en-GB" altLang="ko-KR" dirty="0" err="1"/>
              <a:t>UCSRnC</a:t>
            </a:r>
            <a:r>
              <a:rPr lang="en-GB" altLang="ko-KR" dirty="0"/>
              <a:t>) selects between asynchronous and synchronous operation. </a:t>
            </a:r>
            <a:endParaRPr lang="en-GB" altLang="ko-KR" dirty="0" smtClean="0"/>
          </a:p>
          <a:p>
            <a:pPr lvl="1"/>
            <a:r>
              <a:rPr lang="en-GB" altLang="ko-KR" dirty="0" smtClean="0"/>
              <a:t>Double </a:t>
            </a:r>
            <a:r>
              <a:rPr lang="en-GB" altLang="ko-KR" dirty="0"/>
              <a:t>Speed (asynchronous mode only) is controlled by the U2Xn found in the </a:t>
            </a:r>
            <a:r>
              <a:rPr lang="en-GB" altLang="ko-KR" dirty="0" err="1"/>
              <a:t>UCSRnA</a:t>
            </a:r>
            <a:r>
              <a:rPr lang="en-GB" altLang="ko-KR" dirty="0"/>
              <a:t> Register</a:t>
            </a:r>
            <a:r>
              <a:rPr lang="en-GB" altLang="ko-KR" dirty="0" smtClean="0"/>
              <a:t>.</a:t>
            </a:r>
          </a:p>
          <a:p>
            <a:pPr lvl="1"/>
            <a:r>
              <a:rPr lang="en-GB" altLang="ko-KR" dirty="0" smtClean="0"/>
              <a:t>When </a:t>
            </a:r>
            <a:r>
              <a:rPr lang="en-GB" altLang="ko-KR" dirty="0"/>
              <a:t>using synchronous mode (</a:t>
            </a:r>
            <a:r>
              <a:rPr lang="en-GB" altLang="ko-KR" dirty="0" err="1"/>
              <a:t>UMSELn</a:t>
            </a:r>
            <a:r>
              <a:rPr lang="en-GB" altLang="ko-KR" dirty="0"/>
              <a:t> = 1), the Data Direction Register for the </a:t>
            </a:r>
            <a:r>
              <a:rPr lang="en-GB" altLang="ko-KR" dirty="0" err="1"/>
              <a:t>XCKn</a:t>
            </a:r>
            <a:r>
              <a:rPr lang="en-GB" altLang="ko-KR" dirty="0"/>
              <a:t> pin (</a:t>
            </a:r>
            <a:r>
              <a:rPr lang="en-GB" altLang="ko-KR" dirty="0" err="1"/>
              <a:t>DDR_XCKn</a:t>
            </a:r>
            <a:r>
              <a:rPr lang="en-GB" altLang="ko-KR" dirty="0"/>
              <a:t>) controls whether the clock source is internal (Master mode) or external (Slave mode). </a:t>
            </a:r>
            <a:endParaRPr lang="en-GB" altLang="ko-KR" dirty="0" smtClean="0"/>
          </a:p>
          <a:p>
            <a:pPr lvl="2"/>
            <a:r>
              <a:rPr lang="en-GB" altLang="ko-KR" dirty="0" smtClean="0"/>
              <a:t>The </a:t>
            </a:r>
            <a:r>
              <a:rPr lang="en-GB" altLang="ko-KR" dirty="0" err="1"/>
              <a:t>XCKn</a:t>
            </a:r>
            <a:r>
              <a:rPr lang="en-GB" altLang="ko-KR" dirty="0"/>
              <a:t> pin is only active when using synchronous mode</a:t>
            </a:r>
            <a:r>
              <a:rPr lang="en-GB" altLang="ko-KR" dirty="0" smtClean="0"/>
              <a:t>.</a:t>
            </a:r>
            <a:endParaRPr lang="en-GB" altLang="ko-KR" dirty="0"/>
          </a:p>
        </p:txBody>
      </p:sp>
      <p:sp>
        <p:nvSpPr>
          <p:cNvPr id="7" name="슬라이드 번호 개체 틀 6"/>
          <p:cNvSpPr>
            <a:spLocks noGrp="1"/>
          </p:cNvSpPr>
          <p:nvPr>
            <p:ph type="sldNum" sz="quarter" idx="12"/>
          </p:nvPr>
        </p:nvSpPr>
        <p:spPr/>
        <p:txBody>
          <a:bodyPr/>
          <a:lstStyle/>
          <a:p>
            <a:fld id="{CAF8C5E5-CB48-46B1-8815-EE13997631AE}" type="slidenum">
              <a:rPr lang="en-US" altLang="ko-KR" smtClean="0"/>
              <a:pPr/>
              <a:t>142</a:t>
            </a:fld>
            <a:endParaRPr lang="en-US" altLang="ko-KR"/>
          </a:p>
        </p:txBody>
      </p:sp>
    </p:spTree>
    <p:extLst>
      <p:ext uri="{BB962C8B-B14F-4D97-AF65-F5344CB8AC3E}">
        <p14:creationId xmlns:p14="http://schemas.microsoft.com/office/powerpoint/2010/main" val="9995481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ko-KR" dirty="0" smtClean="0"/>
              <a:t>Internal Clock Source</a:t>
            </a:r>
          </a:p>
        </p:txBody>
      </p:sp>
      <p:sp>
        <p:nvSpPr>
          <p:cNvPr id="15363" name="Rectangle 3"/>
          <p:cNvSpPr>
            <a:spLocks noGrp="1" noChangeArrowheads="1"/>
          </p:cNvSpPr>
          <p:nvPr>
            <p:ph idx="1"/>
          </p:nvPr>
        </p:nvSpPr>
        <p:spPr/>
        <p:txBody>
          <a:bodyPr/>
          <a:lstStyle/>
          <a:p>
            <a:r>
              <a:rPr lang="en-US" altLang="ko-KR" dirty="0" smtClean="0"/>
              <a:t>Reference clock for baud rate generator is generated by internal system clock.</a:t>
            </a:r>
          </a:p>
          <a:p>
            <a:pPr lvl="1"/>
            <a:r>
              <a:rPr lang="en-US" altLang="ko-KR" dirty="0"/>
              <a:t>Internal clock generation is used for the asynchronous and the synchronous master modes of operation. </a:t>
            </a:r>
            <a:endParaRPr lang="en-US" altLang="ko-KR" dirty="0" smtClean="0"/>
          </a:p>
          <a:p>
            <a:r>
              <a:rPr lang="en-US" altLang="ko-KR" dirty="0"/>
              <a:t>The USART Baud Rate Register (</a:t>
            </a:r>
            <a:r>
              <a:rPr lang="en-US" altLang="ko-KR" dirty="0" err="1"/>
              <a:t>UBRRn</a:t>
            </a:r>
            <a:r>
              <a:rPr lang="en-US" altLang="ko-KR" dirty="0"/>
              <a:t>) and the down-counter connected to it function as a programmable </a:t>
            </a:r>
            <a:r>
              <a:rPr lang="en-US" altLang="ko-KR" dirty="0" err="1"/>
              <a:t>prescaler</a:t>
            </a:r>
            <a:r>
              <a:rPr lang="en-US" altLang="ko-KR" dirty="0"/>
              <a:t> or baud rate generator. </a:t>
            </a:r>
            <a:endParaRPr lang="en-US" altLang="ko-KR" dirty="0" smtClean="0"/>
          </a:p>
          <a:p>
            <a:pPr lvl="1"/>
            <a:r>
              <a:rPr lang="en-US" altLang="ko-KR" dirty="0"/>
              <a:t>The down-counter, running at system clock (</a:t>
            </a:r>
            <a:r>
              <a:rPr lang="en-US" altLang="ko-KR" dirty="0" err="1"/>
              <a:t>fosc</a:t>
            </a:r>
            <a:r>
              <a:rPr lang="en-US" altLang="ko-KR" dirty="0"/>
              <a:t>), is loaded with the </a:t>
            </a:r>
            <a:r>
              <a:rPr lang="en-US" altLang="ko-KR" dirty="0" err="1"/>
              <a:t>UBRRn</a:t>
            </a:r>
            <a:r>
              <a:rPr lang="en-US" altLang="ko-KR" dirty="0"/>
              <a:t> value each time the counter has counted down to zero or when the </a:t>
            </a:r>
            <a:r>
              <a:rPr lang="en-US" altLang="ko-KR" dirty="0" err="1"/>
              <a:t>UBRRnL</a:t>
            </a:r>
            <a:r>
              <a:rPr lang="en-US" altLang="ko-KR" dirty="0"/>
              <a:t> Register is </a:t>
            </a:r>
            <a:r>
              <a:rPr lang="en-US" altLang="ko-KR" dirty="0" smtClean="0"/>
              <a:t>written.</a:t>
            </a:r>
          </a:p>
          <a:p>
            <a:r>
              <a:rPr lang="en-GB" altLang="ko-KR" dirty="0" smtClean="0"/>
              <a:t>Frequency of baud rate generator’s clock output = </a:t>
            </a:r>
            <a:r>
              <a:rPr lang="en-GB" altLang="ko-KR" dirty="0" err="1" smtClean="0"/>
              <a:t>fosc</a:t>
            </a:r>
            <a:r>
              <a:rPr lang="en-GB" altLang="ko-KR" dirty="0" smtClean="0"/>
              <a:t>/(UBRR+1)</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143</a:t>
            </a:fld>
            <a:endParaRPr lang="en-GB" altLang="ko-KR"/>
          </a:p>
        </p:txBody>
      </p:sp>
      <p:pic>
        <p:nvPicPr>
          <p:cNvPr id="1536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355" y="3600389"/>
            <a:ext cx="6797675"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9000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dirty="0" smtClean="0"/>
              <a:t>Baud Rate Setting Table</a:t>
            </a:r>
          </a:p>
        </p:txBody>
      </p:sp>
      <p:sp>
        <p:nvSpPr>
          <p:cNvPr id="2" name="내용 개체 틀 1"/>
          <p:cNvSpPr>
            <a:spLocks noGrp="1"/>
          </p:cNvSpPr>
          <p:nvPr>
            <p:ph idx="1"/>
          </p:nvPr>
        </p:nvSpPr>
        <p:spPr/>
        <p:txBody>
          <a:bodyPr/>
          <a:lstStyle/>
          <a:p>
            <a:r>
              <a:rPr lang="en-US" altLang="ko-KR" dirty="0" smtClean="0"/>
              <a:t>When internal clock source is used, UBRR should be properly set according setting table.</a:t>
            </a:r>
            <a:endParaRPr lang="ko-KR" altLang="en-US" dirty="0"/>
          </a:p>
        </p:txBody>
      </p:sp>
      <p:sp>
        <p:nvSpPr>
          <p:cNvPr id="3" name="슬라이드 번호 개체 틀 2"/>
          <p:cNvSpPr>
            <a:spLocks noGrp="1"/>
          </p:cNvSpPr>
          <p:nvPr>
            <p:ph type="sldNum" sz="quarter" idx="12"/>
          </p:nvPr>
        </p:nvSpPr>
        <p:spPr/>
        <p:txBody>
          <a:bodyPr/>
          <a:lstStyle/>
          <a:p>
            <a:fld id="{E430FA95-7F98-411D-AAFE-1FE44FDDBCC2}" type="slidenum">
              <a:rPr lang="en-GB" altLang="ko-KR" smtClean="0"/>
              <a:pPr/>
              <a:t>144</a:t>
            </a:fld>
            <a:endParaRPr lang="en-GB" altLang="ko-KR"/>
          </a:p>
        </p:txBody>
      </p:sp>
      <p:pic>
        <p:nvPicPr>
          <p:cNvPr id="4" name="그림 3"/>
          <p:cNvPicPr>
            <a:picLocks noChangeAspect="1"/>
          </p:cNvPicPr>
          <p:nvPr/>
        </p:nvPicPr>
        <p:blipFill>
          <a:blip r:embed="rId3"/>
          <a:stretch>
            <a:fillRect/>
          </a:stretch>
        </p:blipFill>
        <p:spPr>
          <a:xfrm>
            <a:off x="2336800" y="1632261"/>
            <a:ext cx="7864157" cy="4634395"/>
          </a:xfrm>
          <a:prstGeom prst="rect">
            <a:avLst/>
          </a:prstGeom>
        </p:spPr>
      </p:pic>
    </p:spTree>
    <p:extLst>
      <p:ext uri="{BB962C8B-B14F-4D97-AF65-F5344CB8AC3E}">
        <p14:creationId xmlns:p14="http://schemas.microsoft.com/office/powerpoint/2010/main" val="1466485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dirty="0" smtClean="0"/>
              <a:t>External Clock Source</a:t>
            </a:r>
          </a:p>
        </p:txBody>
      </p:sp>
      <p:sp>
        <p:nvSpPr>
          <p:cNvPr id="17411" name="Rectangle 3"/>
          <p:cNvSpPr>
            <a:spLocks noGrp="1" noChangeArrowheads="1"/>
          </p:cNvSpPr>
          <p:nvPr>
            <p:ph idx="1"/>
          </p:nvPr>
        </p:nvSpPr>
        <p:spPr/>
        <p:txBody>
          <a:bodyPr/>
          <a:lstStyle/>
          <a:p>
            <a:r>
              <a:rPr lang="en-US" altLang="ko-KR" dirty="0" smtClean="0"/>
              <a:t>User the external clock provided by XCK pin as the reference clock</a:t>
            </a:r>
          </a:p>
          <a:p>
            <a:pPr lvl="1"/>
            <a:r>
              <a:rPr lang="en-US" altLang="ko-KR" dirty="0" smtClean="0"/>
              <a:t>Use for </a:t>
            </a:r>
            <a:r>
              <a:rPr lang="en-GB" altLang="ko-KR" dirty="0" smtClean="0"/>
              <a:t>synchronous slave mode.</a:t>
            </a:r>
          </a:p>
          <a:p>
            <a:pPr lvl="1"/>
            <a:r>
              <a:rPr lang="en-US" altLang="ko-KR" dirty="0" smtClean="0"/>
              <a:t>Clock detection by </a:t>
            </a:r>
            <a:r>
              <a:rPr lang="en-GB" altLang="ko-KR" dirty="0" smtClean="0"/>
              <a:t>synchronization register &amp; edge detector with 2 CPU clock delay.</a:t>
            </a:r>
          </a:p>
          <a:p>
            <a:pPr lvl="1"/>
            <a:r>
              <a:rPr lang="en-US" altLang="ko-KR" dirty="0" smtClean="0"/>
              <a:t>Max. frequency of external clock : </a:t>
            </a:r>
            <a:r>
              <a:rPr lang="en-GB" altLang="ko-KR" dirty="0" smtClean="0"/>
              <a:t>&lt; (</a:t>
            </a:r>
            <a:r>
              <a:rPr lang="en-GB" altLang="ko-KR" dirty="0" err="1" smtClean="0"/>
              <a:t>fosc</a:t>
            </a:r>
            <a:r>
              <a:rPr lang="en-GB" altLang="ko-KR" dirty="0" smtClean="0"/>
              <a:t>/4)</a:t>
            </a:r>
          </a:p>
          <a:p>
            <a:endParaRPr lang="en-US" altLang="ko-KR" dirty="0" smtClean="0"/>
          </a:p>
          <a:p>
            <a:r>
              <a:rPr lang="en-US" altLang="ko-KR" dirty="0"/>
              <a:t>Synchronous Mode </a:t>
            </a:r>
            <a:r>
              <a:rPr lang="en-US" altLang="ko-KR" dirty="0" err="1"/>
              <a:t>XCKn</a:t>
            </a:r>
            <a:r>
              <a:rPr lang="en-US" altLang="ko-KR" dirty="0"/>
              <a:t> Timing</a:t>
            </a:r>
            <a:endParaRPr lang="en-GB"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145</a:t>
            </a:fld>
            <a:endParaRPr lang="en-GB" altLang="ko-KR"/>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1" y="3685196"/>
            <a:ext cx="5616575"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6"/>
          <p:cNvSpPr txBox="1">
            <a:spLocks noChangeArrowheads="1"/>
          </p:cNvSpPr>
          <p:nvPr/>
        </p:nvSpPr>
        <p:spPr bwMode="auto">
          <a:xfrm>
            <a:off x="6144618" y="3399447"/>
            <a:ext cx="1539502"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600" b="1">
                <a:solidFill>
                  <a:srgbClr val="FF0000"/>
                </a:solidFill>
                <a:latin typeface="맑은 고딕" panose="020B0503020000020004" pitchFamily="50" charset="-127"/>
                <a:ea typeface="맑은 고딕" panose="020B0503020000020004" pitchFamily="50" charset="-127"/>
              </a:rPr>
              <a:t>Data changed</a:t>
            </a:r>
          </a:p>
        </p:txBody>
      </p:sp>
    </p:spTree>
    <p:extLst>
      <p:ext uri="{BB962C8B-B14F-4D97-AF65-F5344CB8AC3E}">
        <p14:creationId xmlns:p14="http://schemas.microsoft.com/office/powerpoint/2010/main" val="2339388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ko-KR" dirty="0" smtClean="0"/>
              <a:t>Frame Format</a:t>
            </a:r>
          </a:p>
        </p:txBody>
      </p:sp>
      <p:sp>
        <p:nvSpPr>
          <p:cNvPr id="18435" name="Rectangle 3"/>
          <p:cNvSpPr>
            <a:spLocks noGrp="1" noChangeArrowheads="1"/>
          </p:cNvSpPr>
          <p:nvPr>
            <p:ph idx="1"/>
          </p:nvPr>
        </p:nvSpPr>
        <p:spPr/>
        <p:txBody>
          <a:bodyPr/>
          <a:lstStyle/>
          <a:p>
            <a:r>
              <a:rPr lang="en-GB" altLang="ko-KR" smtClean="0"/>
              <a:t>1 start bit</a:t>
            </a:r>
          </a:p>
          <a:p>
            <a:r>
              <a:rPr lang="en-GB" altLang="ko-KR" smtClean="0"/>
              <a:t>5,6,7,8,9 data bits</a:t>
            </a:r>
          </a:p>
          <a:p>
            <a:r>
              <a:rPr lang="en-GB" altLang="ko-KR" smtClean="0"/>
              <a:t>No, even, odd parity bits for error checking</a:t>
            </a:r>
          </a:p>
          <a:p>
            <a:r>
              <a:rPr lang="en-GB" altLang="ko-KR" smtClean="0"/>
              <a:t>1 or 2 stop bits</a:t>
            </a:r>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146</a:t>
            </a:fld>
            <a:endParaRPr lang="en-GB" altLang="ko-KR"/>
          </a:p>
        </p:txBody>
      </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2708920"/>
            <a:ext cx="634365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5234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USART Registers</a:t>
            </a:r>
            <a:endParaRPr lang="en-US" altLang="ko-KR" dirty="0" smtClean="0"/>
          </a:p>
        </p:txBody>
      </p:sp>
      <p:sp>
        <p:nvSpPr>
          <p:cNvPr id="397315" name="Rectangle 3"/>
          <p:cNvSpPr>
            <a:spLocks noGrp="1" noChangeArrowheads="1"/>
          </p:cNvSpPr>
          <p:nvPr>
            <p:ph idx="1"/>
          </p:nvPr>
        </p:nvSpPr>
        <p:spPr/>
        <p:txBody>
          <a:bodyPr/>
          <a:lstStyle/>
          <a:p>
            <a:r>
              <a:rPr lang="en-GB" altLang="ko-KR" dirty="0" smtClean="0"/>
              <a:t>UDR (USART I/O Data Register)</a:t>
            </a:r>
          </a:p>
          <a:p>
            <a:pPr lvl="1"/>
            <a:r>
              <a:rPr lang="en-US" altLang="ko-KR" dirty="0" smtClean="0"/>
              <a:t>Store transmit/receive data.</a:t>
            </a:r>
          </a:p>
          <a:p>
            <a:pPr lvl="1"/>
            <a:endParaRPr lang="en-US" altLang="ko-KR" dirty="0" smtClean="0"/>
          </a:p>
          <a:p>
            <a:r>
              <a:rPr lang="en-US" altLang="ko-KR" dirty="0" smtClean="0"/>
              <a:t>UCSRA/B/C (USART Control and Status Register A/B/C)</a:t>
            </a:r>
          </a:p>
          <a:p>
            <a:pPr lvl="1"/>
            <a:r>
              <a:rPr lang="en-US" altLang="ko-KR" dirty="0" smtClean="0"/>
              <a:t>Store control &amp; status information.</a:t>
            </a:r>
          </a:p>
          <a:p>
            <a:endParaRPr lang="en-US" altLang="ko-KR" dirty="0" smtClean="0"/>
          </a:p>
          <a:p>
            <a:r>
              <a:rPr lang="en-US" altLang="ko-KR" dirty="0" smtClean="0"/>
              <a:t>UBRR (USART Baud Rate Register)</a:t>
            </a:r>
          </a:p>
          <a:p>
            <a:pPr lvl="1"/>
            <a:r>
              <a:rPr lang="en-US" altLang="ko-KR" dirty="0" smtClean="0"/>
              <a:t>Consist of UBRRH &amp; UBRRL.</a:t>
            </a:r>
          </a:p>
          <a:p>
            <a:pPr lvl="1"/>
            <a:r>
              <a:rPr lang="en-US" altLang="ko-KR" dirty="0" smtClean="0"/>
              <a:t>Use for configuration of Baud rate.</a:t>
            </a:r>
          </a:p>
          <a:p>
            <a:pPr lvl="1"/>
            <a:endParaRPr lang="en-GB"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147</a:t>
            </a:fld>
            <a:endParaRPr lang="en-GB" altLang="ko-KR"/>
          </a:p>
        </p:txBody>
      </p:sp>
    </p:spTree>
    <p:extLst>
      <p:ext uri="{BB962C8B-B14F-4D97-AF65-F5344CB8AC3E}">
        <p14:creationId xmlns:p14="http://schemas.microsoft.com/office/powerpoint/2010/main" val="4494634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UDR</a:t>
            </a:r>
            <a:endParaRPr lang="en-US" altLang="ko-KR" dirty="0" smtClean="0"/>
          </a:p>
        </p:txBody>
      </p:sp>
      <p:sp>
        <p:nvSpPr>
          <p:cNvPr id="397315" name="Rectangle 3"/>
          <p:cNvSpPr>
            <a:spLocks noGrp="1" noChangeArrowheads="1"/>
          </p:cNvSpPr>
          <p:nvPr>
            <p:ph idx="1"/>
          </p:nvPr>
        </p:nvSpPr>
        <p:spPr/>
        <p:txBody>
          <a:bodyPr/>
          <a:lstStyle/>
          <a:p>
            <a:r>
              <a:rPr lang="en-GB" altLang="ko-KR" dirty="0" err="1" smtClean="0"/>
              <a:t>USARTn</a:t>
            </a:r>
            <a:r>
              <a:rPr lang="en-GB" altLang="ko-KR" dirty="0" smtClean="0"/>
              <a:t> I/O Data Register (</a:t>
            </a:r>
            <a:r>
              <a:rPr lang="en-GB" altLang="ko-KR" dirty="0" err="1" smtClean="0"/>
              <a:t>UDRn</a:t>
            </a:r>
            <a:r>
              <a:rPr lang="en-GB" altLang="ko-KR" dirty="0" smtClean="0"/>
              <a:t>)</a:t>
            </a:r>
          </a:p>
          <a:p>
            <a:pPr lvl="1"/>
            <a:r>
              <a:rPr lang="en-US" altLang="ko-KR" dirty="0"/>
              <a:t>The USART Transmit Data Buffer Register and USART Receive Data Buffer Registers share the same I/O address referred to as USART Data Register or </a:t>
            </a:r>
            <a:r>
              <a:rPr lang="en-US" altLang="ko-KR" dirty="0" err="1"/>
              <a:t>UDRn</a:t>
            </a:r>
            <a:r>
              <a:rPr lang="en-US" altLang="ko-KR" dirty="0" smtClean="0"/>
              <a:t>.</a:t>
            </a:r>
          </a:p>
          <a:p>
            <a:pPr lvl="1"/>
            <a:r>
              <a:rPr lang="en-US" altLang="ko-KR" dirty="0"/>
              <a:t>The receive buffer consists of a two level FIFO.</a:t>
            </a:r>
            <a:endParaRPr lang="en-GB"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148</a:t>
            </a:fld>
            <a:endParaRPr lang="en-GB" altLang="ko-KR"/>
          </a:p>
        </p:txBody>
      </p:sp>
      <p:pic>
        <p:nvPicPr>
          <p:cNvPr id="194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2667392"/>
            <a:ext cx="65341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99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UCSRA</a:t>
            </a:r>
            <a:endParaRPr lang="en-US" altLang="ko-KR" dirty="0" smtClean="0"/>
          </a:p>
        </p:txBody>
      </p:sp>
      <p:sp>
        <p:nvSpPr>
          <p:cNvPr id="397315" name="Rectangle 3"/>
          <p:cNvSpPr>
            <a:spLocks noGrp="1" noChangeArrowheads="1"/>
          </p:cNvSpPr>
          <p:nvPr>
            <p:ph idx="1"/>
          </p:nvPr>
        </p:nvSpPr>
        <p:spPr/>
        <p:txBody>
          <a:bodyPr/>
          <a:lstStyle/>
          <a:p>
            <a:r>
              <a:rPr lang="en-GB" altLang="ko-KR" smtClean="0"/>
              <a:t>USART Control and Status Register A (UCSRnA) </a:t>
            </a:r>
          </a:p>
          <a:p>
            <a:pPr lvl="1"/>
            <a:r>
              <a:rPr lang="en-GB" altLang="ko-KR" smtClean="0"/>
              <a:t>RXCn : USART Receive Complete</a:t>
            </a:r>
          </a:p>
          <a:p>
            <a:pPr lvl="1"/>
            <a:r>
              <a:rPr lang="en-GB" altLang="ko-KR" smtClean="0"/>
              <a:t>TXCn : USART Transmit Complete</a:t>
            </a:r>
          </a:p>
          <a:p>
            <a:pPr lvl="1"/>
            <a:r>
              <a:rPr lang="en-GB" altLang="ko-KR" smtClean="0"/>
              <a:t>UDREn : USART Data Register Empty</a:t>
            </a:r>
          </a:p>
          <a:p>
            <a:pPr lvl="1"/>
            <a:r>
              <a:rPr lang="en-GB" altLang="ko-KR" smtClean="0"/>
              <a:t>FEn : Frame Error</a:t>
            </a:r>
          </a:p>
          <a:p>
            <a:pPr lvl="1"/>
            <a:r>
              <a:rPr lang="en-GB" altLang="ko-KR" smtClean="0"/>
              <a:t>DORn : Data Overrun</a:t>
            </a:r>
          </a:p>
          <a:p>
            <a:pPr lvl="1"/>
            <a:r>
              <a:rPr lang="en-GB" altLang="ko-KR" smtClean="0"/>
              <a:t>UPEn : Parity Error</a:t>
            </a:r>
          </a:p>
          <a:p>
            <a:pPr lvl="1"/>
            <a:r>
              <a:rPr lang="en-GB" altLang="ko-KR" smtClean="0"/>
              <a:t>U2Xn : Double USART Transmission Speed</a:t>
            </a:r>
          </a:p>
          <a:p>
            <a:pPr lvl="1"/>
            <a:r>
              <a:rPr lang="en-GB" altLang="ko-KR" smtClean="0"/>
              <a:t>MPCMn : Multi-processor Communication Mode</a:t>
            </a:r>
            <a:endParaRPr lang="en-GB" altLang="ko-KR" dirty="0"/>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149</a:t>
            </a:fld>
            <a:endParaRPr lang="en-US" altLang="ko-KR"/>
          </a:p>
        </p:txBody>
      </p:sp>
      <p:pic>
        <p:nvPicPr>
          <p:cNvPr id="1946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1" y="4565882"/>
            <a:ext cx="6795860" cy="86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0593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ko-KR" dirty="0" smtClean="0"/>
              <a:t>General Purpose Register (GPR)</a:t>
            </a:r>
            <a:endParaRPr lang="ko-KR" altLang="en-GB" dirty="0" smtClean="0"/>
          </a:p>
        </p:txBody>
      </p:sp>
      <p:sp>
        <p:nvSpPr>
          <p:cNvPr id="18435" name="Rectangle 3"/>
          <p:cNvSpPr>
            <a:spLocks noGrp="1" noChangeArrowheads="1"/>
          </p:cNvSpPr>
          <p:nvPr>
            <p:ph idx="1"/>
          </p:nvPr>
        </p:nvSpPr>
        <p:spPr/>
        <p:txBody>
          <a:bodyPr/>
          <a:lstStyle/>
          <a:p>
            <a:r>
              <a:rPr lang="en-GB" altLang="ko-KR" dirty="0" smtClean="0"/>
              <a:t>32 x 8-bit register </a:t>
            </a:r>
          </a:p>
          <a:p>
            <a:pPr lvl="1"/>
            <a:r>
              <a:rPr lang="en-GB" altLang="ko-KR" dirty="0" smtClean="0"/>
              <a:t>R0~R31</a:t>
            </a:r>
          </a:p>
          <a:p>
            <a:pPr lvl="2"/>
            <a:r>
              <a:rPr lang="en-US" altLang="ko-KR" dirty="0" smtClean="0"/>
              <a:t>R26~R31 are used as address pointer registers.</a:t>
            </a:r>
            <a:endParaRPr lang="en-GB" altLang="ko-KR" dirty="0" smtClean="0"/>
          </a:p>
          <a:p>
            <a:pPr lvl="1"/>
            <a:r>
              <a:rPr lang="en-US" altLang="ko-KR" dirty="0" smtClean="0"/>
              <a:t>32 GPR’s are mapped into data memory space(0x00</a:t>
            </a:r>
            <a:r>
              <a:rPr lang="ko-KR" altLang="en-US" dirty="0" smtClean="0"/>
              <a:t> </a:t>
            </a:r>
            <a:r>
              <a:rPr lang="en-US" altLang="ko-KR" dirty="0" smtClean="0"/>
              <a:t>~ 0x1F).</a:t>
            </a:r>
          </a:p>
          <a:p>
            <a:pPr lvl="2"/>
            <a:r>
              <a:rPr lang="en-US" altLang="ko-KR" dirty="0" smtClean="0"/>
              <a:t>Memory access instruction can access to GPR’s.</a:t>
            </a:r>
            <a:endParaRPr lang="en-GB" altLang="ko-KR" dirty="0" smtClean="0"/>
          </a:p>
          <a:p>
            <a:endParaRPr lang="en-GB" altLang="ko-KR" dirty="0" smtClean="0"/>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007" y="2549832"/>
            <a:ext cx="4358757" cy="362713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슬라이드 번호 개체 틀 1"/>
          <p:cNvSpPr>
            <a:spLocks noGrp="1"/>
          </p:cNvSpPr>
          <p:nvPr>
            <p:ph type="sldNum" sz="quarter" idx="12"/>
          </p:nvPr>
        </p:nvSpPr>
        <p:spPr/>
        <p:txBody>
          <a:bodyPr/>
          <a:lstStyle/>
          <a:p>
            <a:fld id="{2D142775-8AFA-4C0E-ABB6-453B16820F48}" type="slidenum">
              <a:rPr lang="ko-KR" altLang="en-US" smtClean="0"/>
              <a:t>15</a:t>
            </a:fld>
            <a:endParaRPr lang="ko-KR" altLang="en-US"/>
          </a:p>
        </p:txBody>
      </p:sp>
    </p:spTree>
    <p:extLst>
      <p:ext uri="{BB962C8B-B14F-4D97-AF65-F5344CB8AC3E}">
        <p14:creationId xmlns:p14="http://schemas.microsoft.com/office/powerpoint/2010/main" val="2045713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smtClean="0"/>
              <a:t>UCSRB</a:t>
            </a:r>
            <a:endParaRPr lang="en-US" altLang="ko-KR" dirty="0" smtClean="0"/>
          </a:p>
        </p:txBody>
      </p:sp>
      <p:sp>
        <p:nvSpPr>
          <p:cNvPr id="20483" name="Rectangle 3"/>
          <p:cNvSpPr>
            <a:spLocks noGrp="1" noChangeArrowheads="1"/>
          </p:cNvSpPr>
          <p:nvPr>
            <p:ph idx="1"/>
          </p:nvPr>
        </p:nvSpPr>
        <p:spPr/>
        <p:txBody>
          <a:bodyPr/>
          <a:lstStyle/>
          <a:p>
            <a:r>
              <a:rPr lang="en-GB" altLang="ko-KR" smtClean="0"/>
              <a:t>USART Control and Status Register B (UCSRnB) </a:t>
            </a:r>
          </a:p>
          <a:p>
            <a:pPr lvl="1"/>
            <a:r>
              <a:rPr lang="en-GB" altLang="ko-KR" smtClean="0"/>
              <a:t>RXCIEn : RX Complete Interrupt Enable</a:t>
            </a:r>
          </a:p>
          <a:p>
            <a:pPr lvl="1"/>
            <a:r>
              <a:rPr lang="en-GB" altLang="ko-KR" smtClean="0"/>
              <a:t>TXCIEn : TX Complete Interrupt Enable</a:t>
            </a:r>
          </a:p>
          <a:p>
            <a:pPr lvl="1"/>
            <a:r>
              <a:rPr lang="en-GB" altLang="ko-KR" smtClean="0"/>
              <a:t>UDRIEn : USART Data Register Empty Interrupt Enable</a:t>
            </a:r>
          </a:p>
          <a:p>
            <a:pPr lvl="1"/>
            <a:r>
              <a:rPr lang="en-GB" altLang="ko-KR" smtClean="0"/>
              <a:t>RXENn : Receiver Enable</a:t>
            </a:r>
          </a:p>
          <a:p>
            <a:pPr lvl="1"/>
            <a:r>
              <a:rPr lang="en-GB" altLang="ko-KR" smtClean="0"/>
              <a:t>TXENn : Transmitter Enable</a:t>
            </a:r>
          </a:p>
          <a:p>
            <a:pPr lvl="1"/>
            <a:r>
              <a:rPr lang="en-GB" altLang="ko-KR" smtClean="0"/>
              <a:t>UCSZn2 : Character Size</a:t>
            </a:r>
          </a:p>
          <a:p>
            <a:pPr lvl="1"/>
            <a:r>
              <a:rPr lang="en-GB" altLang="ko-KR" smtClean="0"/>
              <a:t>RXB8n : Receive Data Bit 8</a:t>
            </a:r>
          </a:p>
          <a:p>
            <a:pPr lvl="1"/>
            <a:r>
              <a:rPr lang="en-GB" altLang="ko-KR" smtClean="0"/>
              <a:t>TXB8n : Transmit Data Bit 8</a:t>
            </a:r>
          </a:p>
        </p:txBody>
      </p:sp>
      <p:sp>
        <p:nvSpPr>
          <p:cNvPr id="20484" name="슬라이드 번호 개체 틀 6"/>
          <p:cNvSpPr>
            <a:spLocks noGrp="1"/>
          </p:cNvSpPr>
          <p:nvPr>
            <p:ph type="sldNum" sz="quarter" idx="12"/>
          </p:nvPr>
        </p:nvSpPr>
        <p:spPr/>
        <p:txBody>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fld id="{1A6EF7CC-AAFF-4CBE-A617-C3E0AEB6CAE1}" type="slidenum">
              <a:rPr lang="ko-KR" altLang="en-GB" smtClean="0"/>
              <a:pPr/>
              <a:t>150</a:t>
            </a:fld>
            <a:endParaRPr lang="en-GB" altLang="ko-KR"/>
          </a:p>
        </p:txBody>
      </p:sp>
      <p:pic>
        <p:nvPicPr>
          <p:cNvPr id="204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4362450"/>
            <a:ext cx="6934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4293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ko-KR" smtClean="0"/>
              <a:t>UCSRC</a:t>
            </a:r>
            <a:endParaRPr lang="en-US" altLang="ko-KR" dirty="0" smtClean="0"/>
          </a:p>
        </p:txBody>
      </p:sp>
      <p:sp>
        <p:nvSpPr>
          <p:cNvPr id="401411" name="Rectangle 3"/>
          <p:cNvSpPr>
            <a:spLocks noGrp="1" noChangeArrowheads="1"/>
          </p:cNvSpPr>
          <p:nvPr>
            <p:ph idx="1"/>
          </p:nvPr>
        </p:nvSpPr>
        <p:spPr/>
        <p:txBody>
          <a:bodyPr/>
          <a:lstStyle/>
          <a:p>
            <a:r>
              <a:rPr lang="en-GB" altLang="ko-KR" smtClean="0"/>
              <a:t>USART Control and Status Register C (UCSRnC) </a:t>
            </a:r>
          </a:p>
          <a:p>
            <a:pPr lvl="1"/>
            <a:r>
              <a:rPr lang="en-GB" altLang="ko-KR" smtClean="0"/>
              <a:t>UMSELn : USART Mode Select, 0=async, 1=sync</a:t>
            </a:r>
          </a:p>
          <a:p>
            <a:pPr lvl="1"/>
            <a:r>
              <a:rPr lang="en-GB" altLang="ko-KR" smtClean="0"/>
              <a:t>UPMn1:0 : Parity Mode, 00=disabled, 10=even, 11=odd</a:t>
            </a:r>
          </a:p>
          <a:p>
            <a:pPr lvl="1"/>
            <a:r>
              <a:rPr lang="en-GB" altLang="ko-KR" smtClean="0"/>
              <a:t>USBSn : Stop Bit Select, 0=1-bit, 1=2-bit</a:t>
            </a:r>
          </a:p>
          <a:p>
            <a:pPr lvl="1"/>
            <a:r>
              <a:rPr lang="en-GB" altLang="ko-KR" smtClean="0"/>
              <a:t>UCSZn : Character Size, 000=5-bit, 001=6-bit, 010=7-bit, 011=8-bit, 111=9-bit</a:t>
            </a:r>
          </a:p>
          <a:p>
            <a:pPr lvl="1"/>
            <a:r>
              <a:rPr lang="en-GB" altLang="ko-KR" smtClean="0"/>
              <a:t>UCPOLn : Clock Polarity, 0=rising, 1=falling</a:t>
            </a:r>
          </a:p>
          <a:p>
            <a:pPr lvl="1"/>
            <a:endParaRPr lang="en-GB" altLang="ko-KR" smtClean="0"/>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151</a:t>
            </a:fld>
            <a:endParaRPr lang="en-US" altLang="ko-K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1" y="3849113"/>
            <a:ext cx="68500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1400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ko-KR" smtClean="0"/>
              <a:t>UCSRC</a:t>
            </a:r>
            <a:endParaRPr lang="en-US" altLang="ko-KR" dirty="0" smtClean="0"/>
          </a:p>
        </p:txBody>
      </p:sp>
      <p:sp>
        <p:nvSpPr>
          <p:cNvPr id="401411" name="Rectangle 3"/>
          <p:cNvSpPr>
            <a:spLocks noGrp="1" noChangeArrowheads="1"/>
          </p:cNvSpPr>
          <p:nvPr>
            <p:ph idx="1"/>
          </p:nvPr>
        </p:nvSpPr>
        <p:spPr/>
        <p:txBody>
          <a:bodyPr/>
          <a:lstStyle/>
          <a:p>
            <a:r>
              <a:rPr lang="en-GB" altLang="ko-KR" smtClean="0"/>
              <a:t>USART Control and Status Register C (UCSRnC) </a:t>
            </a:r>
          </a:p>
          <a:p>
            <a:pPr lvl="1"/>
            <a:r>
              <a:rPr lang="en-GB" altLang="ko-KR" smtClean="0"/>
              <a:t>UMSELn : USART Mode Select, 0=async, 1=sync</a:t>
            </a:r>
          </a:p>
          <a:p>
            <a:pPr lvl="1"/>
            <a:r>
              <a:rPr lang="en-GB" altLang="ko-KR" smtClean="0"/>
              <a:t>UPMn1:0 : Parity Mode, 00=disabled, 10=even, 11=odd</a:t>
            </a:r>
          </a:p>
          <a:p>
            <a:pPr lvl="1"/>
            <a:r>
              <a:rPr lang="en-GB" altLang="ko-KR" smtClean="0"/>
              <a:t>USBSn : Stop Bit Select, 0=1-bit, 1=2-bit</a:t>
            </a:r>
          </a:p>
          <a:p>
            <a:pPr lvl="1"/>
            <a:r>
              <a:rPr lang="en-GB" altLang="ko-KR" smtClean="0"/>
              <a:t>UCSZn : Character Size, 000=5-bit, 001=6-bit, 010=7-bit, 011=8-bit, 111=9-bit</a:t>
            </a:r>
          </a:p>
          <a:p>
            <a:pPr lvl="1"/>
            <a:r>
              <a:rPr lang="en-GB" altLang="ko-KR" smtClean="0"/>
              <a:t>UCPOLn : Clock Polarity, 0=rising, 1=falling</a:t>
            </a:r>
          </a:p>
          <a:p>
            <a:pPr lvl="1"/>
            <a:endParaRPr lang="en-GB" altLang="ko-KR" smtClean="0"/>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152</a:t>
            </a:fld>
            <a:endParaRPr lang="en-US" altLang="ko-K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1" y="3849113"/>
            <a:ext cx="68500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52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ko-KR" smtClean="0"/>
              <a:t>UBRR</a:t>
            </a:r>
            <a:endParaRPr lang="en-US" altLang="ko-KR" dirty="0" smtClean="0"/>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153</a:t>
            </a:fld>
            <a:endParaRPr lang="en-US" altLang="ko-KR"/>
          </a:p>
        </p:txBody>
      </p:sp>
      <p:grpSp>
        <p:nvGrpSpPr>
          <p:cNvPr id="8" name="그룹 7"/>
          <p:cNvGrpSpPr/>
          <p:nvPr/>
        </p:nvGrpSpPr>
        <p:grpSpPr>
          <a:xfrm>
            <a:off x="3031491" y="813950"/>
            <a:ext cx="5401310" cy="5907525"/>
            <a:chOff x="2340610" y="843353"/>
            <a:chExt cx="5838189" cy="6283372"/>
          </a:xfrm>
        </p:grpSpPr>
        <p:pic>
          <p:nvPicPr>
            <p:cNvPr id="2" name="그림 1"/>
            <p:cNvPicPr>
              <a:picLocks noChangeAspect="1"/>
            </p:cNvPicPr>
            <p:nvPr/>
          </p:nvPicPr>
          <p:blipFill>
            <a:blip r:embed="rId3"/>
            <a:stretch>
              <a:fillRect/>
            </a:stretch>
          </p:blipFill>
          <p:spPr>
            <a:xfrm>
              <a:off x="2340610" y="843353"/>
              <a:ext cx="5807710" cy="1208588"/>
            </a:xfrm>
            <a:prstGeom prst="rect">
              <a:avLst/>
            </a:prstGeom>
          </p:spPr>
        </p:pic>
        <p:pic>
          <p:nvPicPr>
            <p:cNvPr id="3" name="그림 2"/>
            <p:cNvPicPr>
              <a:picLocks noChangeAspect="1"/>
            </p:cNvPicPr>
            <p:nvPr/>
          </p:nvPicPr>
          <p:blipFill>
            <a:blip r:embed="rId4"/>
            <a:stretch>
              <a:fillRect/>
            </a:stretch>
          </p:blipFill>
          <p:spPr>
            <a:xfrm>
              <a:off x="2340610" y="2051941"/>
              <a:ext cx="5821680" cy="1240553"/>
            </a:xfrm>
            <a:prstGeom prst="rect">
              <a:avLst/>
            </a:prstGeom>
          </p:spPr>
        </p:pic>
        <p:pic>
          <p:nvPicPr>
            <p:cNvPr id="4" name="그림 3"/>
            <p:cNvPicPr>
              <a:picLocks noChangeAspect="1"/>
            </p:cNvPicPr>
            <p:nvPr/>
          </p:nvPicPr>
          <p:blipFill>
            <a:blip r:embed="rId5"/>
            <a:stretch>
              <a:fillRect/>
            </a:stretch>
          </p:blipFill>
          <p:spPr>
            <a:xfrm>
              <a:off x="2359659" y="3292494"/>
              <a:ext cx="5788661" cy="777219"/>
            </a:xfrm>
            <a:prstGeom prst="rect">
              <a:avLst/>
            </a:prstGeom>
          </p:spPr>
        </p:pic>
        <p:pic>
          <p:nvPicPr>
            <p:cNvPr id="6" name="그림 5"/>
            <p:cNvPicPr>
              <a:picLocks noChangeAspect="1"/>
            </p:cNvPicPr>
            <p:nvPr/>
          </p:nvPicPr>
          <p:blipFill>
            <a:blip r:embed="rId6"/>
            <a:stretch>
              <a:fillRect/>
            </a:stretch>
          </p:blipFill>
          <p:spPr>
            <a:xfrm>
              <a:off x="2373629" y="4069713"/>
              <a:ext cx="5788661" cy="2138227"/>
            </a:xfrm>
            <a:prstGeom prst="rect">
              <a:avLst/>
            </a:prstGeom>
          </p:spPr>
        </p:pic>
        <p:pic>
          <p:nvPicPr>
            <p:cNvPr id="7" name="그림 6"/>
            <p:cNvPicPr>
              <a:picLocks noChangeAspect="1"/>
            </p:cNvPicPr>
            <p:nvPr/>
          </p:nvPicPr>
          <p:blipFill>
            <a:blip r:embed="rId7"/>
            <a:stretch>
              <a:fillRect/>
            </a:stretch>
          </p:blipFill>
          <p:spPr>
            <a:xfrm>
              <a:off x="2357119" y="6207940"/>
              <a:ext cx="5821680" cy="918785"/>
            </a:xfrm>
            <a:prstGeom prst="rect">
              <a:avLst/>
            </a:prstGeom>
          </p:spPr>
        </p:pic>
      </p:grpSp>
    </p:spTree>
    <p:extLst>
      <p:ext uri="{BB962C8B-B14F-4D97-AF65-F5344CB8AC3E}">
        <p14:creationId xmlns:p14="http://schemas.microsoft.com/office/powerpoint/2010/main" val="21767605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dirty="0" smtClean="0"/>
              <a:t>Procedure of USART Initialization</a:t>
            </a:r>
          </a:p>
        </p:txBody>
      </p:sp>
      <p:sp>
        <p:nvSpPr>
          <p:cNvPr id="22531" name="Rectangle 3"/>
          <p:cNvSpPr>
            <a:spLocks noGrp="1" noChangeArrowheads="1"/>
          </p:cNvSpPr>
          <p:nvPr>
            <p:ph idx="1"/>
          </p:nvPr>
        </p:nvSpPr>
        <p:spPr/>
        <p:txBody>
          <a:bodyPr/>
          <a:lstStyle/>
          <a:p>
            <a:pPr marL="342900" indent="-342900">
              <a:buFont typeface="+mj-ea"/>
              <a:buAutoNum type="circleNumDbPlain"/>
            </a:pPr>
            <a:r>
              <a:rPr lang="en-GB" altLang="ko-KR" dirty="0" smtClean="0"/>
              <a:t>Set the baud rate using UBRR</a:t>
            </a:r>
            <a:r>
              <a:rPr lang="en-US" altLang="ko-KR" dirty="0" smtClean="0"/>
              <a:t>.</a:t>
            </a:r>
            <a:endParaRPr lang="en-GB" altLang="ko-KR" dirty="0" smtClean="0"/>
          </a:p>
          <a:p>
            <a:pPr marL="342900" indent="-342900">
              <a:buFont typeface="+mj-ea"/>
              <a:buAutoNum type="circleNumDbPlain"/>
            </a:pPr>
            <a:r>
              <a:rPr lang="en-US" altLang="ko-KR" dirty="0" smtClean="0"/>
              <a:t>Select frame format using UCSRC.</a:t>
            </a:r>
          </a:p>
          <a:p>
            <a:pPr marL="342900" indent="-342900">
              <a:buFont typeface="+mj-ea"/>
              <a:buAutoNum type="circleNumDbPlain"/>
            </a:pPr>
            <a:r>
              <a:rPr lang="en-US" altLang="ko-KR" dirty="0" smtClean="0"/>
              <a:t>Enable transmitter/receiver UCSRB.</a:t>
            </a:r>
            <a:endParaRPr lang="en-GB" altLang="ko-KR" dirty="0" smtClean="0"/>
          </a:p>
          <a:p>
            <a:pPr marL="342900" indent="-342900">
              <a:buFont typeface="+mj-ea"/>
              <a:buAutoNum type="circleNumDbPlain"/>
            </a:pPr>
            <a:r>
              <a:rPr lang="en-US" altLang="ko-KR" dirty="0" smtClean="0"/>
              <a:t>Set </a:t>
            </a:r>
            <a:r>
              <a:rPr lang="en-GB" altLang="ko-KR" dirty="0" smtClean="0"/>
              <a:t>global interrupt mask &amp; USART interrupt mask.</a:t>
            </a:r>
          </a:p>
        </p:txBody>
      </p:sp>
      <p:sp>
        <p:nvSpPr>
          <p:cNvPr id="22532" name="슬라이드 번호 개체 틀 6"/>
          <p:cNvSpPr>
            <a:spLocks noGrp="1"/>
          </p:cNvSpPr>
          <p:nvPr>
            <p:ph type="sldNum" sz="quarter" idx="12"/>
          </p:nvPr>
        </p:nvSpPr>
        <p:spPr/>
        <p:txBody>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fld id="{88527786-E6C6-41A3-96FD-98CBFA942D43}" type="slidenum">
              <a:rPr lang="ko-KR" altLang="en-GB" smtClean="0"/>
              <a:pPr/>
              <a:t>154</a:t>
            </a:fld>
            <a:endParaRPr lang="en-GB" altLang="ko-KR"/>
          </a:p>
        </p:txBody>
      </p:sp>
    </p:spTree>
    <p:extLst>
      <p:ext uri="{BB962C8B-B14F-4D97-AF65-F5344CB8AC3E}">
        <p14:creationId xmlns:p14="http://schemas.microsoft.com/office/powerpoint/2010/main" val="10190780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ko-KR" dirty="0" smtClean="0"/>
              <a:t>Procedure of Data Transmitting/Receiving</a:t>
            </a:r>
          </a:p>
        </p:txBody>
      </p:sp>
      <p:sp>
        <p:nvSpPr>
          <p:cNvPr id="23555" name="Rectangle 3"/>
          <p:cNvSpPr>
            <a:spLocks noGrp="1" noChangeArrowheads="1"/>
          </p:cNvSpPr>
          <p:nvPr>
            <p:ph idx="1"/>
          </p:nvPr>
        </p:nvSpPr>
        <p:spPr/>
        <p:txBody>
          <a:bodyPr/>
          <a:lstStyle/>
          <a:p>
            <a:r>
              <a:rPr lang="en-GB" altLang="ko-KR" dirty="0" smtClean="0"/>
              <a:t>Data transmission</a:t>
            </a:r>
          </a:p>
          <a:p>
            <a:pPr lvl="1"/>
            <a:r>
              <a:rPr lang="en-GB" altLang="ko-KR" dirty="0" smtClean="0"/>
              <a:t>Activate the transmitter by setting </a:t>
            </a:r>
            <a:r>
              <a:rPr lang="en-US" altLang="ko-KR" dirty="0" smtClean="0"/>
              <a:t>TXEN(transmit enable) flag of TUCSRB register to ‘1’.</a:t>
            </a:r>
            <a:endParaRPr lang="en-GB" altLang="ko-KR" dirty="0" smtClean="0"/>
          </a:p>
          <a:p>
            <a:pPr lvl="1"/>
            <a:r>
              <a:rPr lang="en-GB" altLang="ko-KR" dirty="0" smtClean="0"/>
              <a:t>If data is written to UDR, the transmission starts.</a:t>
            </a:r>
            <a:endParaRPr lang="en-US" altLang="ko-KR" dirty="0" smtClean="0"/>
          </a:p>
          <a:p>
            <a:pPr lvl="2"/>
            <a:r>
              <a:rPr lang="en-GB" altLang="ko-KR" dirty="0" smtClean="0"/>
              <a:t>In case of 9-bit data transmission mode, TXB8 </a:t>
            </a:r>
            <a:r>
              <a:rPr lang="en-US" altLang="ko-KR" dirty="0" smtClean="0"/>
              <a:t>bit</a:t>
            </a:r>
            <a:r>
              <a:rPr lang="ko-KR" altLang="en-US" dirty="0" smtClean="0"/>
              <a:t> </a:t>
            </a:r>
            <a:r>
              <a:rPr lang="en-US" altLang="ko-KR" dirty="0" smtClean="0"/>
              <a:t>of UCSRB register should be written before transmission starts.</a:t>
            </a:r>
          </a:p>
          <a:p>
            <a:pPr lvl="1"/>
            <a:r>
              <a:rPr lang="en-US" altLang="ko-KR" dirty="0" smtClean="0"/>
              <a:t>After the transmission is completed, UDRE(data register empty) flag becomes ‘1’.</a:t>
            </a:r>
          </a:p>
          <a:p>
            <a:endParaRPr lang="en-US" altLang="ko-KR" dirty="0" smtClean="0"/>
          </a:p>
          <a:p>
            <a:r>
              <a:rPr lang="en-US" altLang="ko-KR" dirty="0" smtClean="0"/>
              <a:t>Data Receiving</a:t>
            </a:r>
          </a:p>
          <a:p>
            <a:pPr lvl="1"/>
            <a:r>
              <a:rPr lang="en-US" altLang="ko-KR" dirty="0" smtClean="0"/>
              <a:t>Ready to receive if the </a:t>
            </a:r>
            <a:r>
              <a:rPr lang="en-GB" altLang="ko-KR" dirty="0" smtClean="0"/>
              <a:t>RXEN(Receive </a:t>
            </a:r>
            <a:r>
              <a:rPr lang="en-GB" altLang="ko-KR" dirty="0"/>
              <a:t>Enable</a:t>
            </a:r>
            <a:r>
              <a:rPr lang="en-GB" altLang="ko-KR" dirty="0" smtClean="0"/>
              <a:t>) </a:t>
            </a:r>
            <a:r>
              <a:rPr lang="en-US" altLang="ko-KR" dirty="0" smtClean="0"/>
              <a:t>flag</a:t>
            </a:r>
            <a:r>
              <a:rPr lang="ko-KR" altLang="en-US" dirty="0" smtClean="0"/>
              <a:t> </a:t>
            </a:r>
            <a:r>
              <a:rPr lang="en-US" altLang="ko-KR" dirty="0" smtClean="0"/>
              <a:t>of USRB register set to ‘1’.</a:t>
            </a:r>
            <a:endParaRPr lang="en-GB" altLang="ko-KR" dirty="0"/>
          </a:p>
          <a:p>
            <a:pPr lvl="1"/>
            <a:r>
              <a:rPr lang="en-US" altLang="ko-KR" dirty="0" smtClean="0"/>
              <a:t>If valid start bit is detected, data receiving is started, and stop if stop bit is detected.</a:t>
            </a:r>
            <a:endParaRPr lang="en-US" altLang="ko-KR" dirty="0"/>
          </a:p>
          <a:p>
            <a:pPr lvl="1"/>
            <a:r>
              <a:rPr lang="en-US" altLang="ko-KR" dirty="0" smtClean="0"/>
              <a:t>After receiving is ended, RX flag becomes to ’1’.</a:t>
            </a:r>
            <a:endParaRPr lang="en-US" altLang="ko-KR" dirty="0"/>
          </a:p>
          <a:p>
            <a:pPr lvl="2"/>
            <a:r>
              <a:rPr lang="en-GB" altLang="ko-KR" dirty="0" smtClean="0"/>
              <a:t>In </a:t>
            </a:r>
            <a:r>
              <a:rPr lang="en-GB" altLang="ko-KR" dirty="0"/>
              <a:t>case of 9-bit data </a:t>
            </a:r>
            <a:r>
              <a:rPr lang="en-GB" altLang="ko-KR" dirty="0" smtClean="0"/>
              <a:t>reception mode</a:t>
            </a:r>
            <a:r>
              <a:rPr lang="en-GB" altLang="ko-KR" dirty="0"/>
              <a:t>, </a:t>
            </a:r>
            <a:r>
              <a:rPr lang="en-GB" altLang="ko-KR" dirty="0" smtClean="0"/>
              <a:t>RXB8 </a:t>
            </a:r>
            <a:r>
              <a:rPr lang="en-US" altLang="ko-KR" dirty="0"/>
              <a:t>bit</a:t>
            </a:r>
            <a:r>
              <a:rPr lang="ko-KR" altLang="en-US" dirty="0"/>
              <a:t> </a:t>
            </a:r>
            <a:r>
              <a:rPr lang="en-US" altLang="ko-KR" dirty="0"/>
              <a:t>of UCSRB register should be </a:t>
            </a:r>
            <a:r>
              <a:rPr lang="en-US" altLang="ko-KR" dirty="0" smtClean="0"/>
              <a:t>read </a:t>
            </a:r>
            <a:r>
              <a:rPr lang="en-US" altLang="ko-KR" dirty="0"/>
              <a:t>before </a:t>
            </a:r>
            <a:r>
              <a:rPr lang="en-US" altLang="ko-KR" dirty="0" smtClean="0"/>
              <a:t>UDR is accessed.</a:t>
            </a:r>
            <a:endParaRPr lang="en-GB" altLang="ko-KR" dirty="0"/>
          </a:p>
        </p:txBody>
      </p:sp>
      <p:sp>
        <p:nvSpPr>
          <p:cNvPr id="23556" name="슬라이드 번호 개체 틀 6"/>
          <p:cNvSpPr>
            <a:spLocks noGrp="1"/>
          </p:cNvSpPr>
          <p:nvPr>
            <p:ph type="sldNum" sz="quarter" idx="12"/>
          </p:nvPr>
        </p:nvSpPr>
        <p:spPr/>
        <p:txBody>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fld id="{E67DDF51-981F-4F9C-93AE-410B2531616D}" type="slidenum">
              <a:rPr lang="ko-KR" altLang="en-GB" smtClean="0"/>
              <a:pPr/>
              <a:t>155</a:t>
            </a:fld>
            <a:endParaRPr lang="en-GB" altLang="ko-KR"/>
          </a:p>
        </p:txBody>
      </p:sp>
    </p:spTree>
    <p:extLst>
      <p:ext uri="{BB962C8B-B14F-4D97-AF65-F5344CB8AC3E}">
        <p14:creationId xmlns:p14="http://schemas.microsoft.com/office/powerpoint/2010/main" val="3174729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smtClean="0"/>
              <a:t>Data Sample Timing</a:t>
            </a:r>
            <a:endParaRPr lang="en-US" altLang="ko-KR" dirty="0" smtClean="0"/>
          </a:p>
        </p:txBody>
      </p:sp>
      <p:sp>
        <p:nvSpPr>
          <p:cNvPr id="391171" name="Rectangle 3"/>
          <p:cNvSpPr>
            <a:spLocks noGrp="1" noChangeArrowheads="1"/>
          </p:cNvSpPr>
          <p:nvPr>
            <p:ph idx="1"/>
          </p:nvPr>
        </p:nvSpPr>
        <p:spPr/>
        <p:txBody>
          <a:bodyPr/>
          <a:lstStyle/>
          <a:p>
            <a:r>
              <a:rPr lang="en-US" altLang="ko-KR" dirty="0" smtClean="0"/>
              <a:t>Data </a:t>
            </a:r>
            <a:r>
              <a:rPr lang="en-US" altLang="ko-KR" dirty="0"/>
              <a:t>s</a:t>
            </a:r>
            <a:r>
              <a:rPr lang="en-US" altLang="ko-KR" dirty="0" smtClean="0"/>
              <a:t>ampling speed</a:t>
            </a:r>
          </a:p>
          <a:p>
            <a:pPr lvl="1"/>
            <a:r>
              <a:rPr lang="en-GB" altLang="ko-KR" dirty="0" smtClean="0"/>
              <a:t>Normal </a:t>
            </a:r>
            <a:r>
              <a:rPr lang="en-US" altLang="ko-KR" dirty="0" smtClean="0"/>
              <a:t>mode</a:t>
            </a:r>
            <a:r>
              <a:rPr lang="ko-KR" altLang="en-US" dirty="0" smtClean="0"/>
              <a:t> </a:t>
            </a:r>
            <a:r>
              <a:rPr lang="en-US" altLang="ko-KR" dirty="0" smtClean="0"/>
              <a:t>: </a:t>
            </a:r>
            <a:r>
              <a:rPr lang="en-GB" altLang="ko-KR" dirty="0" smtClean="0"/>
              <a:t>16 * baud rate</a:t>
            </a:r>
          </a:p>
          <a:p>
            <a:pPr lvl="1"/>
            <a:r>
              <a:rPr lang="en-GB" altLang="ko-KR" dirty="0" smtClean="0"/>
              <a:t>Double speed mode</a:t>
            </a:r>
            <a:r>
              <a:rPr lang="ko-KR" altLang="en-US" dirty="0" smtClean="0"/>
              <a:t> </a:t>
            </a:r>
            <a:r>
              <a:rPr lang="en-US" altLang="ko-KR" dirty="0" smtClean="0"/>
              <a:t>: </a:t>
            </a:r>
            <a:r>
              <a:rPr lang="en-GB" altLang="ko-KR" dirty="0" smtClean="0"/>
              <a:t>8 * baud rate</a:t>
            </a:r>
          </a:p>
          <a:p>
            <a:r>
              <a:rPr lang="en-US" altLang="ko-KR" dirty="0" smtClean="0"/>
              <a:t>Decision of value</a:t>
            </a:r>
          </a:p>
          <a:p>
            <a:pPr lvl="1"/>
            <a:r>
              <a:rPr lang="en-US" altLang="ko-KR" dirty="0" smtClean="0"/>
              <a:t>By </a:t>
            </a:r>
            <a:r>
              <a:rPr lang="en-GB" altLang="ko-KR" dirty="0" smtClean="0"/>
              <a:t>majority voting</a:t>
            </a:r>
          </a:p>
          <a:p>
            <a:pPr lvl="2"/>
            <a:r>
              <a:rPr lang="en-GB" altLang="ko-KR" dirty="0" smtClean="0"/>
              <a:t>If more than 2 among 3 samples have same value, that value is the value of sample.</a:t>
            </a:r>
            <a:endParaRPr lang="en-GB" altLang="ko-KR" dirty="0"/>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156</a:t>
            </a:fld>
            <a:endParaRPr lang="en-US" altLang="ko-KR"/>
          </a:p>
        </p:txBody>
      </p:sp>
      <p:pic>
        <p:nvPicPr>
          <p:cNvPr id="256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9" y="2976802"/>
            <a:ext cx="6159831" cy="182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9" y="4797009"/>
            <a:ext cx="6337201" cy="182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6405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smtClean="0"/>
              <a:t>Data Sample Timing</a:t>
            </a:r>
            <a:endParaRPr lang="en-US" altLang="ko-KR" dirty="0" smtClean="0"/>
          </a:p>
        </p:txBody>
      </p:sp>
      <p:sp>
        <p:nvSpPr>
          <p:cNvPr id="2" name="내용 개체 틀 1"/>
          <p:cNvSpPr>
            <a:spLocks noGrp="1"/>
          </p:cNvSpPr>
          <p:nvPr>
            <p:ph idx="1"/>
          </p:nvPr>
        </p:nvSpPr>
        <p:spPr/>
        <p:txBody>
          <a:bodyPr/>
          <a:lstStyle/>
          <a:p>
            <a:r>
              <a:rPr lang="en-US" altLang="ko-KR" dirty="0" smtClean="0"/>
              <a:t>If high-to-low transition occurs before stop-bit finished, it becomes a start bit.</a:t>
            </a:r>
            <a:endParaRPr lang="ko-KR" altLang="en-US" dirty="0"/>
          </a:p>
        </p:txBody>
      </p:sp>
      <p:sp>
        <p:nvSpPr>
          <p:cNvPr id="4" name="슬라이드 번호 개체 틀 3"/>
          <p:cNvSpPr>
            <a:spLocks noGrp="1"/>
          </p:cNvSpPr>
          <p:nvPr>
            <p:ph type="sldNum" sz="quarter" idx="12"/>
          </p:nvPr>
        </p:nvSpPr>
        <p:spPr/>
        <p:txBody>
          <a:bodyPr/>
          <a:lstStyle/>
          <a:p>
            <a:fld id="{E430FA95-7F98-411D-AAFE-1FE44FDDBCC2}" type="slidenum">
              <a:rPr lang="en-GB" altLang="ko-KR" smtClean="0"/>
              <a:pPr/>
              <a:t>157</a:t>
            </a:fld>
            <a:endParaRPr lang="en-GB" altLang="ko-KR"/>
          </a:p>
        </p:txBody>
      </p:sp>
      <p:grpSp>
        <p:nvGrpSpPr>
          <p:cNvPr id="3" name="그룹 2"/>
          <p:cNvGrpSpPr/>
          <p:nvPr/>
        </p:nvGrpSpPr>
        <p:grpSpPr>
          <a:xfrm>
            <a:off x="2215107" y="2488258"/>
            <a:ext cx="7504112" cy="2272730"/>
            <a:chOff x="971600" y="3064321"/>
            <a:chExt cx="7504112" cy="2272730"/>
          </a:xfrm>
        </p:grpSpPr>
        <p:pic>
          <p:nvPicPr>
            <p:cNvPr id="266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212976"/>
              <a:ext cx="75041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8"/>
            <p:cNvSpPr>
              <a:spLocks noChangeArrowheads="1"/>
            </p:cNvSpPr>
            <p:nvPr/>
          </p:nvSpPr>
          <p:spPr bwMode="auto">
            <a:xfrm>
              <a:off x="5289600" y="3573339"/>
              <a:ext cx="1371600" cy="576262"/>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a:p>
          </p:txBody>
        </p:sp>
        <p:sp>
          <p:nvSpPr>
            <p:cNvPr id="26630" name="Text Box 9"/>
            <p:cNvSpPr txBox="1">
              <a:spLocks noChangeArrowheads="1"/>
            </p:cNvSpPr>
            <p:nvPr/>
          </p:nvSpPr>
          <p:spPr bwMode="auto">
            <a:xfrm>
              <a:off x="6752549" y="3064321"/>
              <a:ext cx="114786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200" b="1" dirty="0">
                  <a:solidFill>
                    <a:srgbClr val="FF0000"/>
                  </a:solidFill>
                  <a:latin typeface="맑은 고딕" panose="020B0503020000020004" pitchFamily="50" charset="-127"/>
                  <a:ea typeface="맑은 고딕" panose="020B0503020000020004" pitchFamily="50" charset="-127"/>
                </a:rPr>
                <a:t>Early start bit detection</a:t>
              </a:r>
            </a:p>
          </p:txBody>
        </p:sp>
      </p:grpSp>
      <p:cxnSp>
        <p:nvCxnSpPr>
          <p:cNvPr id="7" name="직선 화살표 연결선 6"/>
          <p:cNvCxnSpPr/>
          <p:nvPr/>
        </p:nvCxnSpPr>
        <p:spPr bwMode="auto">
          <a:xfrm flipV="1">
            <a:off x="8904312" y="3573538"/>
            <a:ext cx="0" cy="503535"/>
          </a:xfrm>
          <a:prstGeom prst="straightConnector1">
            <a:avLst/>
          </a:prstGeom>
          <a:noFill/>
          <a:ln w="9525" cap="flat" cmpd="sng" algn="ctr">
            <a:solidFill>
              <a:schemeClr val="tx1"/>
            </a:solidFill>
            <a:prstDash val="solid"/>
            <a:round/>
            <a:headEnd type="none" w="med" len="med"/>
            <a:tailEnd type="arrow"/>
          </a:ln>
          <a:effectLst/>
        </p:spPr>
      </p:cxnSp>
      <p:sp>
        <p:nvSpPr>
          <p:cNvPr id="13" name="Text Box 9"/>
          <p:cNvSpPr txBox="1">
            <a:spLocks noChangeArrowheads="1"/>
          </p:cNvSpPr>
          <p:nvPr/>
        </p:nvSpPr>
        <p:spPr bwMode="auto">
          <a:xfrm>
            <a:off x="8064029" y="4198949"/>
            <a:ext cx="1954615"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200" b="1" dirty="0" smtClean="0">
                <a:solidFill>
                  <a:srgbClr val="FF0000"/>
                </a:solidFill>
                <a:latin typeface="맑은 고딕" panose="020B0503020000020004" pitchFamily="50" charset="-127"/>
                <a:ea typeface="맑은 고딕" panose="020B0503020000020004" pitchFamily="50" charset="-127"/>
              </a:rPr>
              <a:t>Ending point of stop bit</a:t>
            </a:r>
            <a:endParaRPr lang="en-US" altLang="ko-KR" sz="1200" b="1" dirty="0">
              <a:solidFill>
                <a:srgbClr val="FF0000"/>
              </a:solidFill>
              <a:latin typeface="맑은 고딕" panose="020B0503020000020004" pitchFamily="50" charset="-127"/>
              <a:ea typeface="맑은 고딕" panose="020B0503020000020004" pitchFamily="50" charset="-127"/>
            </a:endParaRPr>
          </a:p>
        </p:txBody>
      </p:sp>
      <p:sp>
        <p:nvSpPr>
          <p:cNvPr id="14" name="Text Box 9"/>
          <p:cNvSpPr txBox="1">
            <a:spLocks noChangeArrowheads="1"/>
          </p:cNvSpPr>
          <p:nvPr/>
        </p:nvSpPr>
        <p:spPr bwMode="auto">
          <a:xfrm>
            <a:off x="6096000" y="1536409"/>
            <a:ext cx="1505083"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200" b="1" dirty="0" smtClean="0">
                <a:solidFill>
                  <a:srgbClr val="FF0000"/>
                </a:solidFill>
                <a:latin typeface="맑은 고딕" panose="020B0503020000020004" pitchFamily="50" charset="-127"/>
                <a:ea typeface="맑은 고딕" panose="020B0503020000020004" pitchFamily="50" charset="-127"/>
              </a:rPr>
              <a:t>In normal mode, this transition is thought as start bit.</a:t>
            </a:r>
            <a:endParaRPr lang="en-US" altLang="ko-KR" sz="1200" b="1" dirty="0">
              <a:solidFill>
                <a:srgbClr val="FF0000"/>
              </a:solidFill>
              <a:latin typeface="맑은 고딕" panose="020B0503020000020004" pitchFamily="50" charset="-127"/>
              <a:ea typeface="맑은 고딕" panose="020B0503020000020004" pitchFamily="50" charset="-127"/>
            </a:endParaRPr>
          </a:p>
        </p:txBody>
      </p:sp>
      <p:cxnSp>
        <p:nvCxnSpPr>
          <p:cNvPr id="9" name="직선 화살표 연결선 8"/>
          <p:cNvCxnSpPr/>
          <p:nvPr/>
        </p:nvCxnSpPr>
        <p:spPr bwMode="auto">
          <a:xfrm>
            <a:off x="6744072" y="2348881"/>
            <a:ext cx="192756" cy="936526"/>
          </a:xfrm>
          <a:prstGeom prst="straightConnector1">
            <a:avLst/>
          </a:prstGeom>
          <a:noFill/>
          <a:ln w="9525" cap="flat" cmpd="sng" algn="ctr">
            <a:solidFill>
              <a:schemeClr val="tx1"/>
            </a:solidFill>
            <a:prstDash val="solid"/>
            <a:round/>
            <a:headEnd type="none" w="med" len="med"/>
            <a:tailEnd type="arrow"/>
          </a:ln>
          <a:effectLst/>
        </p:spPr>
      </p:cxnSp>
      <p:cxnSp>
        <p:nvCxnSpPr>
          <p:cNvPr id="17" name="직선 화살표 연결선 16"/>
          <p:cNvCxnSpPr/>
          <p:nvPr/>
        </p:nvCxnSpPr>
        <p:spPr bwMode="auto">
          <a:xfrm flipH="1">
            <a:off x="7510017" y="2348881"/>
            <a:ext cx="178791" cy="936526"/>
          </a:xfrm>
          <a:prstGeom prst="straightConnector1">
            <a:avLst/>
          </a:prstGeom>
          <a:noFill/>
          <a:ln w="9525" cap="flat" cmpd="sng" algn="ctr">
            <a:solidFill>
              <a:schemeClr val="tx1"/>
            </a:solidFill>
            <a:prstDash val="solid"/>
            <a:round/>
            <a:headEnd type="none" w="med" len="med"/>
            <a:tailEnd type="arrow"/>
          </a:ln>
          <a:effectLst/>
        </p:spPr>
      </p:cxnSp>
      <p:sp>
        <p:nvSpPr>
          <p:cNvPr id="18" name="Text Box 9"/>
          <p:cNvSpPr txBox="1">
            <a:spLocks noChangeArrowheads="1"/>
          </p:cNvSpPr>
          <p:nvPr/>
        </p:nvSpPr>
        <p:spPr bwMode="auto">
          <a:xfrm>
            <a:off x="7579923" y="1832401"/>
            <a:ext cx="1897518"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굴림" charset="-127"/>
              </a:defRPr>
            </a:lvl9pPr>
          </a:lstStyle>
          <a:p>
            <a:pPr eaLnBrk="1" hangingPunct="1"/>
            <a:r>
              <a:rPr lang="en-US" altLang="ko-KR" sz="1200" b="1" dirty="0" smtClean="0">
                <a:solidFill>
                  <a:srgbClr val="FF0000"/>
                </a:solidFill>
                <a:latin typeface="맑은 고딕" panose="020B0503020000020004" pitchFamily="50" charset="-127"/>
                <a:ea typeface="맑은 고딕" panose="020B0503020000020004" pitchFamily="50" charset="-127"/>
              </a:rPr>
              <a:t>In double</a:t>
            </a:r>
            <a:r>
              <a:rPr lang="ko-KR" altLang="en-US" sz="1200" b="1" dirty="0" smtClean="0">
                <a:solidFill>
                  <a:srgbClr val="FF0000"/>
                </a:solidFill>
                <a:latin typeface="맑은 고딕" panose="020B0503020000020004" pitchFamily="50" charset="-127"/>
                <a:ea typeface="맑은 고딕" panose="020B0503020000020004" pitchFamily="50" charset="-127"/>
              </a:rPr>
              <a:t> </a:t>
            </a:r>
            <a:r>
              <a:rPr lang="en-US" altLang="ko-KR" sz="1200" b="1" dirty="0" smtClean="0">
                <a:solidFill>
                  <a:srgbClr val="FF0000"/>
                </a:solidFill>
                <a:latin typeface="맑은 고딕" panose="020B0503020000020004" pitchFamily="50" charset="-127"/>
                <a:ea typeface="맑은 고딕" panose="020B0503020000020004" pitchFamily="50" charset="-127"/>
              </a:rPr>
              <a:t>speed mode, this point as start bit</a:t>
            </a:r>
            <a:endParaRPr lang="en-US" altLang="ko-KR" sz="1200" b="1" dirty="0">
              <a:solidFill>
                <a:srgbClr val="FF0000"/>
              </a:solidFill>
              <a:latin typeface="맑은 고딕" panose="020B0503020000020004" pitchFamily="50" charset="-127"/>
              <a:ea typeface="맑은 고딕" panose="020B0503020000020004" pitchFamily="50" charset="-127"/>
            </a:endParaRPr>
          </a:p>
        </p:txBody>
      </p:sp>
      <p:cxnSp>
        <p:nvCxnSpPr>
          <p:cNvPr id="19" name="직선 화살표 연결선 18"/>
          <p:cNvCxnSpPr/>
          <p:nvPr/>
        </p:nvCxnSpPr>
        <p:spPr bwMode="auto">
          <a:xfrm flipH="1">
            <a:off x="7798570" y="2924744"/>
            <a:ext cx="265459" cy="186495"/>
          </a:xfrm>
          <a:prstGeom prst="straightConnector1">
            <a:avLst/>
          </a:prstGeom>
          <a:no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6985649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dirty="0" smtClean="0"/>
              <a:t>Multi-processor Communication Mode</a:t>
            </a:r>
          </a:p>
        </p:txBody>
      </p:sp>
      <p:sp>
        <p:nvSpPr>
          <p:cNvPr id="27651" name="Rectangle 3"/>
          <p:cNvSpPr>
            <a:spLocks noGrp="1" noChangeArrowheads="1"/>
          </p:cNvSpPr>
          <p:nvPr>
            <p:ph idx="1"/>
          </p:nvPr>
        </p:nvSpPr>
        <p:spPr/>
        <p:txBody>
          <a:bodyPr>
            <a:normAutofit/>
          </a:bodyPr>
          <a:lstStyle/>
          <a:p>
            <a:r>
              <a:rPr lang="en-US" altLang="ko-KR" dirty="0" smtClean="0"/>
              <a:t>Multiple CPU can connect to each other through one serial bus.</a:t>
            </a:r>
          </a:p>
          <a:p>
            <a:pPr lvl="1"/>
            <a:r>
              <a:rPr lang="en-US" altLang="ko-KR" dirty="0" smtClean="0"/>
              <a:t>The type of data frame is categorized into pure data frame &amp; address frame.</a:t>
            </a:r>
          </a:p>
          <a:p>
            <a:pPr lvl="2"/>
            <a:r>
              <a:rPr lang="en-US" altLang="ko-KR" dirty="0" smtClean="0"/>
              <a:t>Address frame contains address information to identify target transceiver.</a:t>
            </a:r>
          </a:p>
          <a:p>
            <a:endParaRPr lang="en-GB" altLang="ko-KR" dirty="0" smtClean="0"/>
          </a:p>
          <a:p>
            <a:r>
              <a:rPr lang="en-US" altLang="ko-KR" dirty="0"/>
              <a:t>Setting the Multi-processor Communication mode (</a:t>
            </a:r>
            <a:r>
              <a:rPr lang="en-US" altLang="ko-KR" dirty="0" smtClean="0"/>
              <a:t>MPCM) </a:t>
            </a:r>
            <a:r>
              <a:rPr lang="en-US" altLang="ko-KR" dirty="0"/>
              <a:t>bit in </a:t>
            </a:r>
            <a:r>
              <a:rPr lang="en-US" altLang="ko-KR" dirty="0" err="1"/>
              <a:t>UCSRnA</a:t>
            </a:r>
            <a:r>
              <a:rPr lang="en-US" altLang="ko-KR" dirty="0"/>
              <a:t> enables a filtering function of incoming frames received by the USART Receiver. </a:t>
            </a:r>
            <a:endParaRPr lang="en-US" altLang="ko-KR" dirty="0" smtClean="0"/>
          </a:p>
          <a:p>
            <a:pPr lvl="1"/>
            <a:r>
              <a:rPr lang="en-US" altLang="ko-KR" dirty="0" smtClean="0"/>
              <a:t>Frames </a:t>
            </a:r>
            <a:r>
              <a:rPr lang="en-US" altLang="ko-KR" dirty="0"/>
              <a:t>that do not contain address information will be ignored and not put into the receive buffer</a:t>
            </a:r>
            <a:r>
              <a:rPr lang="en-US" altLang="ko-KR" dirty="0" smtClean="0"/>
              <a:t>.</a:t>
            </a:r>
          </a:p>
          <a:p>
            <a:endParaRPr lang="en-US" altLang="ko-KR" dirty="0"/>
          </a:p>
          <a:p>
            <a:r>
              <a:rPr lang="en-US" altLang="ko-KR" dirty="0" smtClean="0"/>
              <a:t>Frame type bit</a:t>
            </a:r>
          </a:p>
          <a:p>
            <a:pPr lvl="1"/>
            <a:r>
              <a:rPr lang="en-US" altLang="ko-KR" dirty="0" smtClean="0"/>
              <a:t>Identify whether the current frame is data frame or address frame.</a:t>
            </a:r>
          </a:p>
          <a:p>
            <a:pPr lvl="2"/>
            <a:r>
              <a:rPr lang="en-US" altLang="ko-KR" dirty="0" smtClean="0"/>
              <a:t>‘0’ (data frame), ‘1’ (address frame)</a:t>
            </a:r>
          </a:p>
          <a:p>
            <a:pPr lvl="1"/>
            <a:r>
              <a:rPr lang="en-US" altLang="ko-KR" dirty="0" smtClean="0"/>
              <a:t>When the size of data is 5~8 bits, the first stop bit is frame type bit.</a:t>
            </a:r>
          </a:p>
          <a:p>
            <a:pPr lvl="1"/>
            <a:r>
              <a:rPr lang="en-US" altLang="ko-KR" dirty="0" smtClean="0"/>
              <a:t>For 9-bit data, RXB8(9</a:t>
            </a:r>
            <a:r>
              <a:rPr lang="en-US" altLang="ko-KR" baseline="30000" dirty="0" smtClean="0"/>
              <a:t>th</a:t>
            </a:r>
            <a:r>
              <a:rPr lang="en-US" altLang="ko-KR" dirty="0" smtClean="0"/>
              <a:t> bit) is frame type bit</a:t>
            </a:r>
          </a:p>
          <a:p>
            <a:pPr lvl="1"/>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158</a:t>
            </a:fld>
            <a:endParaRPr lang="en-GB" altLang="ko-KR"/>
          </a:p>
        </p:txBody>
      </p:sp>
    </p:spTree>
    <p:extLst>
      <p:ext uri="{BB962C8B-B14F-4D97-AF65-F5344CB8AC3E}">
        <p14:creationId xmlns:p14="http://schemas.microsoft.com/office/powerpoint/2010/main" val="29424023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dirty="0"/>
              <a:t>Multi-processor Communication Mode</a:t>
            </a:r>
            <a:endParaRPr lang="en-US" altLang="ko-KR" dirty="0" smtClean="0"/>
          </a:p>
        </p:txBody>
      </p:sp>
      <p:sp>
        <p:nvSpPr>
          <p:cNvPr id="395267" name="Rectangle 3"/>
          <p:cNvSpPr>
            <a:spLocks noGrp="1" noChangeArrowheads="1"/>
          </p:cNvSpPr>
          <p:nvPr>
            <p:ph idx="1"/>
          </p:nvPr>
        </p:nvSpPr>
        <p:spPr/>
        <p:txBody>
          <a:bodyPr>
            <a:normAutofit/>
          </a:bodyPr>
          <a:lstStyle/>
          <a:p>
            <a:r>
              <a:rPr lang="en-US" altLang="ko-KR" dirty="0" smtClean="0"/>
              <a:t>Communication procedure</a:t>
            </a:r>
          </a:p>
          <a:p>
            <a:pPr marL="800100" lvl="1" indent="-342900">
              <a:buFont typeface="+mj-ea"/>
              <a:buAutoNum type="circleNumDbPlain"/>
            </a:pPr>
            <a:r>
              <a:rPr lang="en-US" altLang="ko-KR" dirty="0"/>
              <a:t>All Slave MCUs are in Multi-processor Communication mode (</a:t>
            </a:r>
            <a:r>
              <a:rPr lang="en-US" altLang="ko-KR" dirty="0" err="1"/>
              <a:t>MPCMn</a:t>
            </a:r>
            <a:r>
              <a:rPr lang="en-US" altLang="ko-KR" dirty="0"/>
              <a:t> in </a:t>
            </a:r>
            <a:r>
              <a:rPr lang="en-US" altLang="ko-KR" dirty="0" err="1"/>
              <a:t>UCSRnA</a:t>
            </a:r>
            <a:r>
              <a:rPr lang="en-US" altLang="ko-KR" dirty="0"/>
              <a:t> is set). </a:t>
            </a:r>
            <a:endParaRPr lang="en-US" altLang="ko-KR" dirty="0" smtClean="0"/>
          </a:p>
          <a:p>
            <a:pPr marL="800100" lvl="1" indent="-342900">
              <a:buFont typeface="+mj-ea"/>
              <a:buAutoNum type="circleNumDbPlain"/>
            </a:pPr>
            <a:r>
              <a:rPr lang="en-US" altLang="ko-KR" dirty="0" smtClean="0"/>
              <a:t>The </a:t>
            </a:r>
            <a:r>
              <a:rPr lang="en-US" altLang="ko-KR" dirty="0"/>
              <a:t>Master MCU sends an address </a:t>
            </a:r>
            <a:r>
              <a:rPr lang="en-US" altLang="ko-KR" dirty="0" smtClean="0"/>
              <a:t>frame</a:t>
            </a:r>
          </a:p>
          <a:p>
            <a:pPr marL="800100" lvl="1" indent="-342900">
              <a:buFont typeface="+mj-ea"/>
              <a:buAutoNum type="circleNumDbPlain"/>
            </a:pPr>
            <a:r>
              <a:rPr lang="en-US" altLang="ko-KR" dirty="0" smtClean="0"/>
              <a:t>All </a:t>
            </a:r>
            <a:r>
              <a:rPr lang="en-US" altLang="ko-KR" dirty="0"/>
              <a:t>slaves receive and read this frame. In the Slave MCUs, the </a:t>
            </a:r>
            <a:r>
              <a:rPr lang="en-US" altLang="ko-KR" dirty="0" err="1"/>
              <a:t>RXCn</a:t>
            </a:r>
            <a:r>
              <a:rPr lang="en-US" altLang="ko-KR" dirty="0"/>
              <a:t> Flag in </a:t>
            </a:r>
            <a:r>
              <a:rPr lang="en-US" altLang="ko-KR" dirty="0" err="1"/>
              <a:t>UCSRnA</a:t>
            </a:r>
            <a:r>
              <a:rPr lang="en-US" altLang="ko-KR" dirty="0"/>
              <a:t> will be set as normal. </a:t>
            </a:r>
            <a:endParaRPr lang="en-US" altLang="ko-KR" dirty="0" smtClean="0"/>
          </a:p>
          <a:p>
            <a:pPr marL="800100" lvl="1" indent="-342900">
              <a:buFont typeface="+mj-ea"/>
              <a:buAutoNum type="circleNumDbPlain"/>
            </a:pPr>
            <a:r>
              <a:rPr lang="en-US" altLang="ko-KR" dirty="0" smtClean="0"/>
              <a:t>Each </a:t>
            </a:r>
            <a:r>
              <a:rPr lang="en-US" altLang="ko-KR" dirty="0"/>
              <a:t>Slave MCU reads the </a:t>
            </a:r>
            <a:r>
              <a:rPr lang="en-US" altLang="ko-KR" dirty="0" err="1"/>
              <a:t>UDRn</a:t>
            </a:r>
            <a:r>
              <a:rPr lang="en-US" altLang="ko-KR" dirty="0"/>
              <a:t> Register and determines if it has been selected. If so, it clears the </a:t>
            </a:r>
            <a:r>
              <a:rPr lang="en-US" altLang="ko-KR" dirty="0" err="1"/>
              <a:t>MPCMn</a:t>
            </a:r>
            <a:r>
              <a:rPr lang="en-US" altLang="ko-KR" dirty="0"/>
              <a:t> bit in </a:t>
            </a:r>
            <a:r>
              <a:rPr lang="en-US" altLang="ko-KR" dirty="0" err="1"/>
              <a:t>UCSRnA</a:t>
            </a:r>
            <a:r>
              <a:rPr lang="en-US" altLang="ko-KR" dirty="0"/>
              <a:t>, otherwise it waits for the next address byte and keeps the </a:t>
            </a:r>
            <a:r>
              <a:rPr lang="en-US" altLang="ko-KR" dirty="0" err="1"/>
              <a:t>MPCMn</a:t>
            </a:r>
            <a:r>
              <a:rPr lang="en-US" altLang="ko-KR" dirty="0"/>
              <a:t> setting. </a:t>
            </a:r>
            <a:endParaRPr lang="en-US" altLang="ko-KR" dirty="0" smtClean="0"/>
          </a:p>
          <a:p>
            <a:pPr marL="800100" lvl="1" indent="-342900">
              <a:buFont typeface="+mj-ea"/>
              <a:buAutoNum type="circleNumDbPlain"/>
            </a:pPr>
            <a:r>
              <a:rPr lang="en-US" altLang="ko-KR" dirty="0" smtClean="0"/>
              <a:t>The </a:t>
            </a:r>
            <a:r>
              <a:rPr lang="en-US" altLang="ko-KR" dirty="0"/>
              <a:t>addressed MCU will receive all data frames until a new address frame is received. The other Slave MCUs, which still have the </a:t>
            </a:r>
            <a:r>
              <a:rPr lang="en-US" altLang="ko-KR" dirty="0" err="1"/>
              <a:t>MPCMn</a:t>
            </a:r>
            <a:r>
              <a:rPr lang="en-US" altLang="ko-KR" dirty="0"/>
              <a:t> bit set, will ignore the data frames. </a:t>
            </a:r>
            <a:endParaRPr lang="en-US" altLang="ko-KR" dirty="0" smtClean="0"/>
          </a:p>
          <a:p>
            <a:pPr marL="800100" lvl="1" indent="-342900">
              <a:buFont typeface="+mj-ea"/>
              <a:buAutoNum type="circleNumDbPlain"/>
            </a:pPr>
            <a:r>
              <a:rPr lang="en-US" altLang="ko-KR" dirty="0" smtClean="0"/>
              <a:t>When </a:t>
            </a:r>
            <a:r>
              <a:rPr lang="en-US" altLang="ko-KR" dirty="0"/>
              <a:t>the last data frame is received by the addressed MCU, the addressed MCU sets the </a:t>
            </a:r>
            <a:r>
              <a:rPr lang="en-US" altLang="ko-KR" dirty="0" err="1"/>
              <a:t>MPCMn</a:t>
            </a:r>
            <a:r>
              <a:rPr lang="en-US" altLang="ko-KR" dirty="0"/>
              <a:t> bit and waits for a new address frame from master. The process then repeats from 2.</a:t>
            </a:r>
          </a:p>
          <a:p>
            <a:pPr marL="800100" lvl="1" indent="-342900">
              <a:buFont typeface="+mj-ea"/>
              <a:buAutoNum type="circleNumDbPlain"/>
            </a:pPr>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159</a:t>
            </a:fld>
            <a:endParaRPr lang="en-GB" altLang="ko-KR"/>
          </a:p>
        </p:txBody>
      </p:sp>
    </p:spTree>
    <p:extLst>
      <p:ext uri="{BB962C8B-B14F-4D97-AF65-F5344CB8AC3E}">
        <p14:creationId xmlns:p14="http://schemas.microsoft.com/office/powerpoint/2010/main" val="8879314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ko-KR" dirty="0" smtClean="0"/>
              <a:t>Status Register </a:t>
            </a:r>
            <a:r>
              <a:rPr lang="en-GB" altLang="ko-KR" dirty="0" smtClean="0"/>
              <a:t>(SREG)</a:t>
            </a:r>
          </a:p>
        </p:txBody>
      </p:sp>
      <p:sp>
        <p:nvSpPr>
          <p:cNvPr id="16388" name="Rectangle 3"/>
          <p:cNvSpPr>
            <a:spLocks noGrp="1" noChangeArrowheads="1"/>
          </p:cNvSpPr>
          <p:nvPr>
            <p:ph idx="1"/>
          </p:nvPr>
        </p:nvSpPr>
        <p:spPr/>
        <p:txBody>
          <a:bodyPr/>
          <a:lstStyle/>
          <a:p>
            <a:r>
              <a:rPr lang="en-US" altLang="ko-KR" dirty="0" smtClean="0"/>
              <a:t>Contains </a:t>
            </a:r>
            <a:r>
              <a:rPr lang="en-US" altLang="ko-KR" dirty="0"/>
              <a:t>information about the result of the most recently executed arithmetic instruction. </a:t>
            </a:r>
            <a:endParaRPr lang="en-US" altLang="ko-KR" dirty="0" smtClean="0"/>
          </a:p>
          <a:p>
            <a:pPr lvl="1"/>
            <a:r>
              <a:rPr lang="en-US" altLang="ko-KR" dirty="0" smtClean="0"/>
              <a:t>Used </a:t>
            </a:r>
            <a:r>
              <a:rPr lang="en-US" altLang="ko-KR" dirty="0"/>
              <a:t>for altering program flow in order to perform conditional </a:t>
            </a:r>
            <a:r>
              <a:rPr lang="en-US" altLang="ko-KR" dirty="0" smtClean="0"/>
              <a:t>operations</a:t>
            </a:r>
          </a:p>
          <a:p>
            <a:r>
              <a:rPr lang="en-US" altLang="ko-KR" dirty="0" smtClean="0"/>
              <a:t>SREG is also mapped to data memory(0x</a:t>
            </a:r>
            <a:r>
              <a:rPr lang="en-GB" altLang="ko-KR" dirty="0" smtClean="0"/>
              <a:t>5F).</a:t>
            </a:r>
            <a:endParaRPr lang="en-US" altLang="ko-KR" dirty="0" smtClean="0"/>
          </a:p>
          <a:p>
            <a:r>
              <a:rPr lang="en-US" altLang="ko-KR" dirty="0" smtClean="0"/>
              <a:t>Bit configuration of SREG</a:t>
            </a:r>
            <a:endParaRPr lang="en-GB" altLang="ko-KR" dirty="0" smtClean="0"/>
          </a:p>
          <a:p>
            <a:endParaRPr lang="en-GB" altLang="ko-KR" dirty="0" smtClean="0"/>
          </a:p>
          <a:p>
            <a:endParaRPr lang="en-GB" altLang="ko-KR" dirty="0" smtClean="0"/>
          </a:p>
          <a:p>
            <a:endParaRPr lang="en-GB" altLang="ko-KR" dirty="0" smtClean="0"/>
          </a:p>
        </p:txBody>
      </p:sp>
      <p:pic>
        <p:nvPicPr>
          <p:cNvPr id="204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570" y="2739370"/>
            <a:ext cx="7456079" cy="99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6" name="TextBox 5"/>
          <p:cNvSpPr txBox="1">
            <a:spLocks noChangeArrowheads="1"/>
          </p:cNvSpPr>
          <p:nvPr/>
        </p:nvSpPr>
        <p:spPr bwMode="auto">
          <a:xfrm>
            <a:off x="3049976" y="4062921"/>
            <a:ext cx="534005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rgbClr val="000000"/>
                </a:solidFill>
                <a:latin typeface="Times New Roman" pitchFamily="18" charset="0"/>
                <a:ea typeface="굴림" charset="-127"/>
              </a:defRPr>
            </a:lvl1pPr>
            <a:lvl2pPr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lvl="1" eaLnBrk="1" hangingPunct="1"/>
            <a:r>
              <a:rPr lang="en-GB" altLang="ko-KR" sz="1400" b="1" dirty="0" smtClean="0">
                <a:solidFill>
                  <a:srgbClr val="FF0000"/>
                </a:solidFill>
                <a:latin typeface="맑은 고딕" pitchFamily="50" charset="-127"/>
                <a:ea typeface="맑은 고딕" pitchFamily="50" charset="-127"/>
              </a:rPr>
              <a:t>I</a:t>
            </a:r>
            <a:r>
              <a:rPr lang="en-GB" altLang="ko-KR" sz="1400" b="1" dirty="0" smtClean="0">
                <a:latin typeface="맑은 고딕" pitchFamily="50" charset="-127"/>
                <a:ea typeface="맑은 고딕" pitchFamily="50" charset="-127"/>
              </a:rPr>
              <a:t> </a:t>
            </a:r>
            <a:r>
              <a:rPr lang="en-GB" altLang="ko-KR" sz="1400" b="1" dirty="0">
                <a:latin typeface="맑은 고딕" pitchFamily="50" charset="-127"/>
                <a:ea typeface="맑은 고딕" pitchFamily="50" charset="-127"/>
              </a:rPr>
              <a:t>: </a:t>
            </a:r>
            <a:r>
              <a:rPr lang="en-GB" altLang="ko-KR" sz="1400" b="1" dirty="0" smtClean="0">
                <a:latin typeface="맑은 고딕" pitchFamily="50" charset="-127"/>
                <a:ea typeface="맑은 고딕" pitchFamily="50" charset="-127"/>
              </a:rPr>
              <a:t>Global </a:t>
            </a:r>
            <a:r>
              <a:rPr lang="en-GB" altLang="ko-KR" sz="1400" b="1" dirty="0">
                <a:latin typeface="맑은 고딕" pitchFamily="50" charset="-127"/>
                <a:ea typeface="맑은 고딕" pitchFamily="50" charset="-127"/>
              </a:rPr>
              <a:t>interrupt enable, 1 = enabled</a:t>
            </a:r>
          </a:p>
          <a:p>
            <a:pPr lvl="1" eaLnBrk="1" hangingPunct="1"/>
            <a:r>
              <a:rPr lang="en-GB" altLang="ko-KR" sz="1400" b="1" dirty="0" smtClean="0">
                <a:solidFill>
                  <a:srgbClr val="FF0000"/>
                </a:solidFill>
                <a:latin typeface="맑은 고딕" pitchFamily="50" charset="-127"/>
                <a:ea typeface="맑은 고딕" pitchFamily="50" charset="-127"/>
              </a:rPr>
              <a:t>S</a:t>
            </a:r>
            <a:r>
              <a:rPr lang="en-GB" altLang="ko-KR" sz="1400" b="1" dirty="0" smtClean="0">
                <a:latin typeface="맑은 고딕" pitchFamily="50" charset="-127"/>
                <a:ea typeface="맑은 고딕" pitchFamily="50" charset="-127"/>
              </a:rPr>
              <a:t> </a:t>
            </a:r>
            <a:r>
              <a:rPr lang="en-GB" altLang="ko-KR" sz="1400" b="1" dirty="0">
                <a:latin typeface="맑은 고딕" pitchFamily="50" charset="-127"/>
                <a:ea typeface="맑은 고딕" pitchFamily="50" charset="-127"/>
              </a:rPr>
              <a:t>: </a:t>
            </a:r>
            <a:r>
              <a:rPr lang="en-GB" altLang="ko-KR" sz="1400" b="1" dirty="0" smtClean="0">
                <a:latin typeface="맑은 고딕" pitchFamily="50" charset="-127"/>
                <a:ea typeface="맑은 고딕" pitchFamily="50" charset="-127"/>
              </a:rPr>
              <a:t>Sign </a:t>
            </a:r>
            <a:r>
              <a:rPr lang="en-GB" altLang="ko-KR" sz="1400" b="1" dirty="0">
                <a:latin typeface="맑은 고딕" pitchFamily="50" charset="-127"/>
                <a:ea typeface="맑은 고딕" pitchFamily="50" charset="-127"/>
              </a:rPr>
              <a:t>bit, S = N XOR V</a:t>
            </a:r>
          </a:p>
          <a:p>
            <a:pPr lvl="1" eaLnBrk="1" hangingPunct="1"/>
            <a:r>
              <a:rPr lang="en-GB" altLang="ko-KR" sz="1400" b="1" dirty="0">
                <a:solidFill>
                  <a:srgbClr val="FF0000"/>
                </a:solidFill>
                <a:latin typeface="맑은 고딕" pitchFamily="50" charset="-127"/>
                <a:ea typeface="맑은 고딕" pitchFamily="50" charset="-127"/>
              </a:rPr>
              <a:t>V</a:t>
            </a:r>
            <a:r>
              <a:rPr lang="en-GB" altLang="ko-KR" sz="1400" b="1" dirty="0">
                <a:latin typeface="맑은 고딕" pitchFamily="50" charset="-127"/>
                <a:ea typeface="맑은 고딕" pitchFamily="50" charset="-127"/>
              </a:rPr>
              <a:t> : 2’s complement overflow flag</a:t>
            </a:r>
          </a:p>
          <a:p>
            <a:pPr lvl="1" eaLnBrk="1" hangingPunct="1"/>
            <a:r>
              <a:rPr lang="en-GB" altLang="ko-KR" sz="1400" b="1" dirty="0">
                <a:solidFill>
                  <a:srgbClr val="FF0000"/>
                </a:solidFill>
                <a:latin typeface="맑은 고딕" pitchFamily="50" charset="-127"/>
                <a:ea typeface="맑은 고딕" pitchFamily="50" charset="-127"/>
              </a:rPr>
              <a:t>N</a:t>
            </a:r>
            <a:r>
              <a:rPr lang="en-GB" altLang="ko-KR" sz="1400" b="1" dirty="0">
                <a:latin typeface="맑은 고딕" pitchFamily="50" charset="-127"/>
                <a:ea typeface="맑은 고딕" pitchFamily="50" charset="-127"/>
              </a:rPr>
              <a:t> : </a:t>
            </a:r>
            <a:r>
              <a:rPr lang="en-GB" altLang="ko-KR" sz="1400" b="1" dirty="0" smtClean="0">
                <a:latin typeface="맑은 고딕" pitchFamily="50" charset="-127"/>
                <a:ea typeface="맑은 고딕" pitchFamily="50" charset="-127"/>
              </a:rPr>
              <a:t>Negative </a:t>
            </a:r>
            <a:r>
              <a:rPr lang="en-GB" altLang="ko-KR" sz="1400" b="1" dirty="0">
                <a:latin typeface="맑은 고딕" pitchFamily="50" charset="-127"/>
                <a:ea typeface="맑은 고딕" pitchFamily="50" charset="-127"/>
              </a:rPr>
              <a:t>flag, </a:t>
            </a:r>
            <a:r>
              <a:rPr lang="en-GB" altLang="ko-KR" sz="1400" b="1" dirty="0">
                <a:solidFill>
                  <a:srgbClr val="FF0000"/>
                </a:solidFill>
                <a:latin typeface="맑은 고딕" pitchFamily="50" charset="-127"/>
                <a:ea typeface="맑은 고딕" pitchFamily="50" charset="-127"/>
              </a:rPr>
              <a:t>Z</a:t>
            </a:r>
            <a:r>
              <a:rPr lang="en-GB" altLang="ko-KR" sz="1400" b="1" dirty="0">
                <a:latin typeface="맑은 고딕" pitchFamily="50" charset="-127"/>
                <a:ea typeface="맑은 고딕" pitchFamily="50" charset="-127"/>
              </a:rPr>
              <a:t> : zero flag, </a:t>
            </a:r>
            <a:r>
              <a:rPr lang="en-GB" altLang="ko-KR" sz="1400" b="1" dirty="0">
                <a:solidFill>
                  <a:srgbClr val="FF0000"/>
                </a:solidFill>
                <a:latin typeface="맑은 고딕" pitchFamily="50" charset="-127"/>
                <a:ea typeface="맑은 고딕" pitchFamily="50" charset="-127"/>
              </a:rPr>
              <a:t>C</a:t>
            </a:r>
            <a:r>
              <a:rPr lang="en-GB" altLang="ko-KR" sz="1400" b="1" dirty="0">
                <a:latin typeface="맑은 고딕" pitchFamily="50" charset="-127"/>
                <a:ea typeface="맑은 고딕" pitchFamily="50" charset="-127"/>
              </a:rPr>
              <a:t> : carry flag</a:t>
            </a:r>
          </a:p>
          <a:p>
            <a:pPr lvl="1" eaLnBrk="1" hangingPunct="1"/>
            <a:r>
              <a:rPr lang="en-GB" altLang="ko-KR" sz="1400" b="1" dirty="0">
                <a:solidFill>
                  <a:srgbClr val="FF0000"/>
                </a:solidFill>
                <a:latin typeface="맑은 고딕" pitchFamily="50" charset="-127"/>
                <a:ea typeface="맑은 고딕" pitchFamily="50" charset="-127"/>
              </a:rPr>
              <a:t>H</a:t>
            </a:r>
            <a:r>
              <a:rPr lang="en-GB" altLang="ko-KR" sz="1400" b="1" dirty="0">
                <a:latin typeface="맑은 고딕" pitchFamily="50" charset="-127"/>
                <a:ea typeface="맑은 고딕" pitchFamily="50" charset="-127"/>
              </a:rPr>
              <a:t> : H</a:t>
            </a:r>
            <a:r>
              <a:rPr lang="en-GB" altLang="ko-KR" sz="1400" b="1" dirty="0" smtClean="0">
                <a:latin typeface="맑은 고딕" pitchFamily="50" charset="-127"/>
                <a:ea typeface="맑은 고딕" pitchFamily="50" charset="-127"/>
              </a:rPr>
              <a:t>alf </a:t>
            </a:r>
            <a:r>
              <a:rPr lang="en-GB" altLang="ko-KR" sz="1400" b="1" dirty="0">
                <a:latin typeface="맑은 고딕" pitchFamily="50" charset="-127"/>
                <a:ea typeface="맑은 고딕" pitchFamily="50" charset="-127"/>
              </a:rPr>
              <a:t>carry </a:t>
            </a:r>
            <a:r>
              <a:rPr lang="en-GB" altLang="ko-KR" sz="1400" b="1" dirty="0" smtClean="0">
                <a:latin typeface="맑은 고딕" pitchFamily="50" charset="-127"/>
                <a:ea typeface="맑은 고딕" pitchFamily="50" charset="-127"/>
              </a:rPr>
              <a:t>flag</a:t>
            </a:r>
            <a:endParaRPr lang="en-GB" altLang="ko-KR" sz="1400" b="1" dirty="0">
              <a:latin typeface="맑은 고딕" pitchFamily="50" charset="-127"/>
              <a:ea typeface="맑은 고딕" pitchFamily="50" charset="-127"/>
            </a:endParaRPr>
          </a:p>
          <a:p>
            <a:pPr lvl="1" eaLnBrk="1" hangingPunct="1"/>
            <a:r>
              <a:rPr lang="en-GB" altLang="ko-KR" sz="1400" b="1" dirty="0">
                <a:solidFill>
                  <a:srgbClr val="FF0000"/>
                </a:solidFill>
                <a:latin typeface="맑은 고딕" pitchFamily="50" charset="-127"/>
                <a:ea typeface="맑은 고딕" pitchFamily="50" charset="-127"/>
              </a:rPr>
              <a:t>T</a:t>
            </a:r>
            <a:r>
              <a:rPr lang="en-GB" altLang="ko-KR" sz="1400" b="1" dirty="0">
                <a:latin typeface="맑은 고딕" pitchFamily="50" charset="-127"/>
                <a:ea typeface="맑은 고딕" pitchFamily="50" charset="-127"/>
              </a:rPr>
              <a:t> : T</a:t>
            </a:r>
            <a:r>
              <a:rPr lang="en-GB" altLang="ko-KR" sz="1400" b="1" dirty="0" smtClean="0">
                <a:latin typeface="맑은 고딕" pitchFamily="50" charset="-127"/>
                <a:ea typeface="맑은 고딕" pitchFamily="50" charset="-127"/>
              </a:rPr>
              <a:t>emporal storage for bit copy instruction(BLD</a:t>
            </a:r>
            <a:r>
              <a:rPr lang="en-GB" altLang="ko-KR" sz="1400" b="1" dirty="0">
                <a:latin typeface="맑은 고딕" pitchFamily="50" charset="-127"/>
                <a:ea typeface="맑은 고딕" pitchFamily="50" charset="-127"/>
              </a:rPr>
              <a:t>, </a:t>
            </a:r>
            <a:r>
              <a:rPr lang="en-GB" altLang="ko-KR" sz="1400" b="1" dirty="0" smtClean="0">
                <a:latin typeface="맑은 고딕" pitchFamily="50" charset="-127"/>
                <a:ea typeface="맑은 고딕" pitchFamily="50" charset="-127"/>
              </a:rPr>
              <a:t>BST)</a:t>
            </a:r>
            <a:endParaRPr lang="en-GB" altLang="ko-KR" sz="1400" b="1" dirty="0">
              <a:latin typeface="맑은 고딕" pitchFamily="50" charset="-127"/>
              <a:ea typeface="맑은 고딕" pitchFamily="50" charset="-127"/>
            </a:endParaRP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16</a:t>
            </a:fld>
            <a:endParaRPr lang="ko-KR" altLang="en-US"/>
          </a:p>
        </p:txBody>
      </p:sp>
    </p:spTree>
    <p:extLst>
      <p:ext uri="{BB962C8B-B14F-4D97-AF65-F5344CB8AC3E}">
        <p14:creationId xmlns:p14="http://schemas.microsoft.com/office/powerpoint/2010/main" val="3267184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ko-KR" smtClean="0"/>
              <a:t>USART Circuit Example</a:t>
            </a:r>
            <a:endParaRPr lang="en-US" altLang="ko-KR" dirty="0" smtClean="0"/>
          </a:p>
        </p:txBody>
      </p:sp>
      <p:sp>
        <p:nvSpPr>
          <p:cNvPr id="2" name="슬라이드 번호 개체 틀 1"/>
          <p:cNvSpPr>
            <a:spLocks noGrp="1"/>
          </p:cNvSpPr>
          <p:nvPr>
            <p:ph type="sldNum" sz="quarter" idx="12"/>
          </p:nvPr>
        </p:nvSpPr>
        <p:spPr/>
        <p:txBody>
          <a:bodyPr/>
          <a:lstStyle/>
          <a:p>
            <a:fld id="{E430FA95-7F98-411D-AAFE-1FE44FDDBCC2}" type="slidenum">
              <a:rPr lang="en-GB" altLang="ko-KR" smtClean="0"/>
              <a:pPr/>
              <a:t>160</a:t>
            </a:fld>
            <a:endParaRPr lang="en-GB" altLang="ko-KR"/>
          </a:p>
        </p:txBody>
      </p:sp>
      <p:sp>
        <p:nvSpPr>
          <p:cNvPr id="29700"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hangingPunct="1"/>
            <a:endParaRPr lang="ko-KR" altLang="en-US"/>
          </a:p>
        </p:txBody>
      </p:sp>
      <p:pic>
        <p:nvPicPr>
          <p:cNvPr id="297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369" y="1618457"/>
            <a:ext cx="7307262"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9304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smtClean="0"/>
              <a:t>USART Source Code Example</a:t>
            </a:r>
            <a:endParaRPr lang="en-US" altLang="ko-KR" dirty="0" smtClean="0"/>
          </a:p>
        </p:txBody>
      </p:sp>
      <p:sp>
        <p:nvSpPr>
          <p:cNvPr id="3" name="슬라이드 번호 개체 틀 2"/>
          <p:cNvSpPr>
            <a:spLocks noGrp="1"/>
          </p:cNvSpPr>
          <p:nvPr>
            <p:ph type="sldNum" sz="quarter" idx="12"/>
          </p:nvPr>
        </p:nvSpPr>
        <p:spPr/>
        <p:txBody>
          <a:bodyPr/>
          <a:lstStyle/>
          <a:p>
            <a:fld id="{1B2B36C9-CCAF-4797-BD5B-BB87716FDD65}" type="slidenum">
              <a:rPr lang="en-US" altLang="ko-KR" smtClean="0"/>
              <a:pPr/>
              <a:t>161</a:t>
            </a:fld>
            <a:endParaRPr lang="en-US" altLang="ko-KR"/>
          </a:p>
        </p:txBody>
      </p:sp>
      <p:sp>
        <p:nvSpPr>
          <p:cNvPr id="30723" name="TextBox 3"/>
          <p:cNvSpPr txBox="1">
            <a:spLocks noChangeArrowheads="1"/>
          </p:cNvSpPr>
          <p:nvPr/>
        </p:nvSpPr>
        <p:spPr bwMode="auto">
          <a:xfrm>
            <a:off x="2783633" y="1124744"/>
            <a:ext cx="6479951" cy="5509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600" b="1" dirty="0">
                <a:solidFill>
                  <a:srgbClr val="002060"/>
                </a:solidFill>
                <a:latin typeface="맑은 고딕" pitchFamily="50" charset="-127"/>
                <a:ea typeface="맑은 고딕" pitchFamily="50" charset="-127"/>
              </a:rPr>
              <a:t>#include&lt;</a:t>
            </a:r>
            <a:r>
              <a:rPr lang="en-US" altLang="ko-KR" sz="1600" b="1" dirty="0" err="1">
                <a:solidFill>
                  <a:srgbClr val="002060"/>
                </a:solidFill>
                <a:latin typeface="맑은 고딕" pitchFamily="50" charset="-127"/>
                <a:ea typeface="맑은 고딕" pitchFamily="50" charset="-127"/>
              </a:rPr>
              <a:t>avr</a:t>
            </a:r>
            <a:r>
              <a:rPr lang="en-US" altLang="ko-KR" sz="1600" b="1" dirty="0">
                <a:solidFill>
                  <a:srgbClr val="002060"/>
                </a:solidFill>
                <a:latin typeface="맑은 고딕" pitchFamily="50" charset="-127"/>
                <a:ea typeface="맑은 고딕" pitchFamily="50" charset="-127"/>
              </a:rPr>
              <a:t>/</a:t>
            </a:r>
            <a:r>
              <a:rPr lang="en-US" altLang="ko-KR" sz="1600" b="1" dirty="0" err="1">
                <a:solidFill>
                  <a:srgbClr val="002060"/>
                </a:solidFill>
                <a:latin typeface="맑은 고딕" pitchFamily="50" charset="-127"/>
                <a:ea typeface="맑은 고딕" pitchFamily="50" charset="-127"/>
              </a:rPr>
              <a:t>io.h</a:t>
            </a:r>
            <a:r>
              <a:rPr lang="en-US" altLang="ko-KR" sz="1600" b="1" dirty="0">
                <a:solidFill>
                  <a:srgbClr val="002060"/>
                </a:solidFill>
                <a:latin typeface="맑은 고딕" pitchFamily="50" charset="-127"/>
                <a:ea typeface="맑은 고딕" pitchFamily="50" charset="-127"/>
              </a:rPr>
              <a:t>&gt;</a:t>
            </a:r>
            <a:endParaRPr lang="ko-KR" altLang="ko-KR" sz="1600" b="1" dirty="0">
              <a:solidFill>
                <a:srgbClr val="002060"/>
              </a:solidFill>
              <a:latin typeface="맑은 고딕" pitchFamily="50" charset="-127"/>
              <a:ea typeface="맑은 고딕" pitchFamily="50" charset="-127"/>
            </a:endParaRPr>
          </a:p>
          <a:p>
            <a:pPr eaLnBrk="1" latinLnBrk="1" hangingPunct="1"/>
            <a:endParaRPr lang="en-US" altLang="ko-KR" sz="1600" b="1" dirty="0">
              <a:solidFill>
                <a:srgbClr val="002060"/>
              </a:solidFill>
              <a:latin typeface="맑은 고딕" pitchFamily="50" charset="-127"/>
              <a:ea typeface="맑은 고딕" pitchFamily="50" charset="-127"/>
            </a:endParaRPr>
          </a:p>
          <a:p>
            <a:pPr eaLnBrk="1" latinLnBrk="1" hangingPunct="1"/>
            <a:r>
              <a:rPr lang="en-US" altLang="ko-KR" sz="1600" b="1" dirty="0">
                <a:solidFill>
                  <a:srgbClr val="002060"/>
                </a:solidFill>
                <a:latin typeface="맑은 고딕" pitchFamily="50" charset="-127"/>
                <a:ea typeface="맑은 고딕" pitchFamily="50" charset="-127"/>
              </a:rPr>
              <a:t>void </a:t>
            </a:r>
            <a:r>
              <a:rPr lang="en-US" altLang="ko-KR" sz="1600" b="1" dirty="0" err="1">
                <a:solidFill>
                  <a:srgbClr val="002060"/>
                </a:solidFill>
                <a:latin typeface="맑은 고딕" pitchFamily="50" charset="-127"/>
                <a:ea typeface="맑은 고딕" pitchFamily="50" charset="-127"/>
              </a:rPr>
              <a:t>putch</a:t>
            </a:r>
            <a:r>
              <a:rPr lang="en-US" altLang="ko-KR" sz="1600" b="1" dirty="0">
                <a:solidFill>
                  <a:srgbClr val="002060"/>
                </a:solidFill>
                <a:latin typeface="맑은 고딕" pitchFamily="50" charset="-127"/>
                <a:ea typeface="맑은 고딕" pitchFamily="50" charset="-127"/>
              </a:rPr>
              <a:t>(unsigned char data) {</a:t>
            </a:r>
          </a:p>
          <a:p>
            <a:pPr eaLnBrk="1" latinLnBrk="1" hangingPunct="1"/>
            <a:r>
              <a:rPr lang="en-US" altLang="ko-KR" sz="1600" b="1" dirty="0">
                <a:solidFill>
                  <a:srgbClr val="002060"/>
                </a:solidFill>
                <a:latin typeface="맑은 고딕" pitchFamily="50" charset="-127"/>
                <a:ea typeface="맑은 고딕" pitchFamily="50" charset="-127"/>
              </a:rPr>
              <a:t>	while((UCSR0A &amp; 0x20) == 0); // wait till UDRE0 = 1</a:t>
            </a:r>
          </a:p>
          <a:p>
            <a:pPr eaLnBrk="1" latinLnBrk="1" hangingPunct="1"/>
            <a:r>
              <a:rPr lang="en-US" altLang="ko-KR" sz="1600" b="1" dirty="0">
                <a:solidFill>
                  <a:srgbClr val="002060"/>
                </a:solidFill>
                <a:latin typeface="맑은 고딕" pitchFamily="50" charset="-127"/>
                <a:ea typeface="맑은 고딕" pitchFamily="50" charset="-127"/>
              </a:rPr>
              <a:t>	UDR0 = data;</a:t>
            </a:r>
          </a:p>
          <a:p>
            <a:pPr eaLnBrk="1" latinLnBrk="1" hangingPunct="1"/>
            <a:r>
              <a:rPr lang="en-US" altLang="ko-KR" sz="1600" b="1" dirty="0">
                <a:solidFill>
                  <a:srgbClr val="002060"/>
                </a:solidFill>
                <a:latin typeface="맑은 고딕" pitchFamily="50" charset="-127"/>
                <a:ea typeface="맑은 고딕" pitchFamily="50" charset="-127"/>
              </a:rPr>
              <a:t>	UCSR0A |= 0x20;	// clear UDRE0</a:t>
            </a:r>
          </a:p>
          <a:p>
            <a:pPr eaLnBrk="1" latinLnBrk="1" hangingPunct="1"/>
            <a:r>
              <a:rPr lang="en-US" altLang="ko-KR" sz="1600" b="1" dirty="0">
                <a:solidFill>
                  <a:srgbClr val="002060"/>
                </a:solidFill>
                <a:latin typeface="맑은 고딕" pitchFamily="50" charset="-127"/>
                <a:ea typeface="맑은 고딕" pitchFamily="50" charset="-127"/>
              </a:rPr>
              <a:t>}</a:t>
            </a:r>
          </a:p>
          <a:p>
            <a:pPr eaLnBrk="1" latinLnBrk="1" hangingPunct="1"/>
            <a:endParaRPr lang="en-US" altLang="ko-KR" sz="1600" b="1" dirty="0">
              <a:solidFill>
                <a:srgbClr val="002060"/>
              </a:solidFill>
              <a:latin typeface="맑은 고딕" pitchFamily="50" charset="-127"/>
              <a:ea typeface="맑은 고딕" pitchFamily="50" charset="-127"/>
            </a:endParaRPr>
          </a:p>
          <a:p>
            <a:pPr eaLnBrk="1" latinLnBrk="1" hangingPunct="1"/>
            <a:r>
              <a:rPr lang="en-US" altLang="ko-KR" sz="1600" b="1" dirty="0" err="1">
                <a:solidFill>
                  <a:srgbClr val="002060"/>
                </a:solidFill>
                <a:latin typeface="맑은 고딕" pitchFamily="50" charset="-127"/>
                <a:ea typeface="맑은 고딕" pitchFamily="50" charset="-127"/>
              </a:rPr>
              <a:t>int</a:t>
            </a:r>
            <a:r>
              <a:rPr lang="en-US" altLang="ko-KR" sz="1600" b="1" dirty="0">
                <a:solidFill>
                  <a:srgbClr val="002060"/>
                </a:solidFill>
                <a:latin typeface="맑은 고딕" pitchFamily="50" charset="-127"/>
                <a:ea typeface="맑은 고딕" pitchFamily="50" charset="-127"/>
              </a:rPr>
              <a:t> main(){</a:t>
            </a:r>
            <a:endParaRPr lang="ko-KR" altLang="ko-KR" sz="1600" b="1" dirty="0">
              <a:solidFill>
                <a:srgbClr val="002060"/>
              </a:solidFill>
              <a:latin typeface="맑은 고딕" pitchFamily="50" charset="-127"/>
              <a:ea typeface="맑은 고딕" pitchFamily="50" charset="-127"/>
            </a:endParaRPr>
          </a:p>
          <a:p>
            <a:pPr eaLnBrk="1" latinLnBrk="1" hangingPunct="1"/>
            <a:r>
              <a:rPr lang="en-US" altLang="ko-KR" sz="1600" b="1" dirty="0">
                <a:solidFill>
                  <a:srgbClr val="002060"/>
                </a:solidFill>
                <a:latin typeface="맑은 고딕" pitchFamily="50" charset="-127"/>
                <a:ea typeface="맑은 고딕" pitchFamily="50" charset="-127"/>
              </a:rPr>
              <a:t>	unsigned char text[] = “hello”;</a:t>
            </a:r>
          </a:p>
          <a:p>
            <a:pPr eaLnBrk="1" latinLnBrk="1" hangingPunct="1"/>
            <a:r>
              <a:rPr lang="en-US" altLang="ko-KR" sz="1600" b="1" dirty="0">
                <a:solidFill>
                  <a:srgbClr val="002060"/>
                </a:solidFill>
                <a:latin typeface="맑은 고딕" pitchFamily="50" charset="-127"/>
                <a:ea typeface="맑은 고딕" pitchFamily="50" charset="-127"/>
              </a:rPr>
              <a:t>	unsigned char </a:t>
            </a:r>
            <a:r>
              <a:rPr lang="en-US" altLang="ko-KR" sz="1600" b="1" dirty="0" err="1">
                <a:solidFill>
                  <a:srgbClr val="002060"/>
                </a:solidFill>
                <a:latin typeface="맑은 고딕" pitchFamily="50" charset="-127"/>
                <a:ea typeface="맑은 고딕" pitchFamily="50" charset="-127"/>
              </a:rPr>
              <a:t>i</a:t>
            </a:r>
            <a:r>
              <a:rPr lang="en-US" altLang="ko-KR" sz="1600" b="1" dirty="0">
                <a:solidFill>
                  <a:srgbClr val="002060"/>
                </a:solidFill>
                <a:latin typeface="맑은 고딕" pitchFamily="50" charset="-127"/>
                <a:ea typeface="맑은 고딕" pitchFamily="50" charset="-127"/>
              </a:rPr>
              <a:t>=0;</a:t>
            </a:r>
          </a:p>
          <a:p>
            <a:pPr eaLnBrk="1" latinLnBrk="1" hangingPunct="1"/>
            <a:endParaRPr lang="en-US" altLang="ko-KR" sz="1600" b="1" dirty="0">
              <a:solidFill>
                <a:srgbClr val="002060"/>
              </a:solidFill>
              <a:latin typeface="맑은 고딕" pitchFamily="50" charset="-127"/>
              <a:ea typeface="맑은 고딕" pitchFamily="50" charset="-127"/>
            </a:endParaRPr>
          </a:p>
          <a:p>
            <a:pPr eaLnBrk="1" latinLnBrk="1" hangingPunct="1"/>
            <a:r>
              <a:rPr lang="en-US" altLang="ko-KR" sz="1600" b="1" dirty="0">
                <a:solidFill>
                  <a:srgbClr val="002060"/>
                </a:solidFill>
                <a:latin typeface="맑은 고딕" pitchFamily="50" charset="-127"/>
                <a:ea typeface="맑은 고딕" pitchFamily="50" charset="-127"/>
              </a:rPr>
              <a:t>	DDRE = 0xfe;</a:t>
            </a:r>
          </a:p>
          <a:p>
            <a:pPr eaLnBrk="1" latinLnBrk="1" hangingPunct="1"/>
            <a:r>
              <a:rPr lang="en-US" altLang="ko-KR" sz="1600" b="1" dirty="0">
                <a:solidFill>
                  <a:srgbClr val="002060"/>
                </a:solidFill>
                <a:latin typeface="맑은 고딕" pitchFamily="50" charset="-127"/>
                <a:ea typeface="맑은 고딕" pitchFamily="50" charset="-127"/>
              </a:rPr>
              <a:t>	UCSR0A = 0x00;	// MPCM = 0</a:t>
            </a:r>
          </a:p>
          <a:p>
            <a:pPr eaLnBrk="1" latinLnBrk="1" hangingPunct="1"/>
            <a:r>
              <a:rPr lang="en-US" altLang="ko-KR" sz="1600" b="1" dirty="0">
                <a:solidFill>
                  <a:srgbClr val="002060"/>
                </a:solidFill>
                <a:latin typeface="맑은 고딕" pitchFamily="50" charset="-127"/>
                <a:ea typeface="맑은 고딕" pitchFamily="50" charset="-127"/>
              </a:rPr>
              <a:t>	UCSR0B = 0x18;	// TXEN, RXEN = enable</a:t>
            </a:r>
          </a:p>
          <a:p>
            <a:pPr eaLnBrk="1" latinLnBrk="1" hangingPunct="1"/>
            <a:r>
              <a:rPr lang="en-US" altLang="ko-KR" sz="1600" b="1" dirty="0">
                <a:solidFill>
                  <a:srgbClr val="002060"/>
                </a:solidFill>
                <a:latin typeface="맑은 고딕" pitchFamily="50" charset="-127"/>
                <a:ea typeface="맑은 고딕" pitchFamily="50" charset="-127"/>
              </a:rPr>
              <a:t>	UCSR0C = 0x06;	// </a:t>
            </a:r>
            <a:r>
              <a:rPr lang="en-US" altLang="ko-KR" sz="1600" b="1" dirty="0" err="1">
                <a:solidFill>
                  <a:srgbClr val="002060"/>
                </a:solidFill>
                <a:latin typeface="맑은 고딕" pitchFamily="50" charset="-127"/>
                <a:ea typeface="맑은 고딕" pitchFamily="50" charset="-127"/>
              </a:rPr>
              <a:t>Async</a:t>
            </a:r>
            <a:r>
              <a:rPr lang="en-US" altLang="ko-KR" sz="1600" b="1" dirty="0">
                <a:solidFill>
                  <a:srgbClr val="002060"/>
                </a:solidFill>
                <a:latin typeface="맑은 고딕" pitchFamily="50" charset="-127"/>
                <a:ea typeface="맑은 고딕" pitchFamily="50" charset="-127"/>
              </a:rPr>
              <a:t>, No parity, 1 Stop, 8 data</a:t>
            </a:r>
          </a:p>
          <a:p>
            <a:pPr eaLnBrk="1" latinLnBrk="1" hangingPunct="1"/>
            <a:r>
              <a:rPr lang="en-US" altLang="ko-KR" sz="1600" b="1" dirty="0">
                <a:solidFill>
                  <a:srgbClr val="002060"/>
                </a:solidFill>
                <a:latin typeface="맑은 고딕" pitchFamily="50" charset="-127"/>
                <a:ea typeface="맑은 고딕" pitchFamily="50" charset="-127"/>
              </a:rPr>
              <a:t>	UBRR0H = 0x00;</a:t>
            </a:r>
          </a:p>
          <a:p>
            <a:pPr eaLnBrk="1" latinLnBrk="1" hangingPunct="1"/>
            <a:r>
              <a:rPr lang="en-US" altLang="ko-KR" sz="1600" b="1" dirty="0">
                <a:solidFill>
                  <a:srgbClr val="002060"/>
                </a:solidFill>
                <a:latin typeface="맑은 고딕" pitchFamily="50" charset="-127"/>
                <a:ea typeface="맑은 고딕" pitchFamily="50" charset="-127"/>
              </a:rPr>
              <a:t>	UBRR0L = 0x03;	// 115200 bps @ 7.3728M</a:t>
            </a:r>
          </a:p>
          <a:p>
            <a:pPr eaLnBrk="1" latinLnBrk="1" hangingPunct="1"/>
            <a:endParaRPr lang="en-US" altLang="ko-KR" sz="1600" b="1" dirty="0">
              <a:solidFill>
                <a:srgbClr val="002060"/>
              </a:solidFill>
              <a:latin typeface="맑은 고딕" pitchFamily="50" charset="-127"/>
              <a:ea typeface="맑은 고딕" pitchFamily="50" charset="-127"/>
            </a:endParaRPr>
          </a:p>
          <a:p>
            <a:pPr eaLnBrk="1" latinLnBrk="1" hangingPunct="1"/>
            <a:r>
              <a:rPr lang="en-US" altLang="ko-KR" sz="1600" b="1" dirty="0">
                <a:solidFill>
                  <a:srgbClr val="002060"/>
                </a:solidFill>
                <a:latin typeface="맑은 고딕" pitchFamily="50" charset="-127"/>
                <a:ea typeface="맑은 고딕" pitchFamily="50" charset="-127"/>
              </a:rPr>
              <a:t>	while(text[</a:t>
            </a:r>
            <a:r>
              <a:rPr lang="en-US" altLang="ko-KR" sz="1600" b="1" dirty="0" err="1">
                <a:solidFill>
                  <a:srgbClr val="002060"/>
                </a:solidFill>
                <a:latin typeface="맑은 고딕" pitchFamily="50" charset="-127"/>
                <a:ea typeface="맑은 고딕" pitchFamily="50" charset="-127"/>
              </a:rPr>
              <a:t>i</a:t>
            </a:r>
            <a:r>
              <a:rPr lang="en-US" altLang="ko-KR" sz="1600" b="1" dirty="0">
                <a:solidFill>
                  <a:srgbClr val="002060"/>
                </a:solidFill>
                <a:latin typeface="맑은 고딕" pitchFamily="50" charset="-127"/>
                <a:ea typeface="맑은 고딕" pitchFamily="50" charset="-127"/>
              </a:rPr>
              <a:t>] != ‘\0’) </a:t>
            </a:r>
            <a:r>
              <a:rPr lang="en-US" altLang="ko-KR" sz="1600" b="1" dirty="0" err="1">
                <a:solidFill>
                  <a:srgbClr val="002060"/>
                </a:solidFill>
                <a:latin typeface="맑은 고딕" pitchFamily="50" charset="-127"/>
                <a:ea typeface="맑은 고딕" pitchFamily="50" charset="-127"/>
              </a:rPr>
              <a:t>putch</a:t>
            </a:r>
            <a:r>
              <a:rPr lang="en-US" altLang="ko-KR" sz="1600" b="1" dirty="0">
                <a:solidFill>
                  <a:srgbClr val="002060"/>
                </a:solidFill>
                <a:latin typeface="맑은 고딕" pitchFamily="50" charset="-127"/>
                <a:ea typeface="맑은 고딕" pitchFamily="50" charset="-127"/>
              </a:rPr>
              <a:t>(text[</a:t>
            </a:r>
            <a:r>
              <a:rPr lang="en-US" altLang="ko-KR" sz="1600" b="1" dirty="0" err="1">
                <a:solidFill>
                  <a:srgbClr val="002060"/>
                </a:solidFill>
                <a:latin typeface="맑은 고딕" pitchFamily="50" charset="-127"/>
                <a:ea typeface="맑은 고딕" pitchFamily="50" charset="-127"/>
              </a:rPr>
              <a:t>i</a:t>
            </a:r>
            <a:r>
              <a:rPr lang="en-US" altLang="ko-KR" sz="1600" b="1" dirty="0">
                <a:solidFill>
                  <a:srgbClr val="002060"/>
                </a:solidFill>
                <a:latin typeface="맑은 고딕" pitchFamily="50" charset="-127"/>
                <a:ea typeface="맑은 고딕" pitchFamily="50" charset="-127"/>
              </a:rPr>
              <a:t>++]);  </a:t>
            </a:r>
          </a:p>
          <a:p>
            <a:pPr eaLnBrk="1" latinLnBrk="1" hangingPunct="1"/>
            <a:r>
              <a:rPr lang="en-US" altLang="ko-KR" sz="1600" b="1" dirty="0">
                <a:solidFill>
                  <a:srgbClr val="002060"/>
                </a:solidFill>
                <a:latin typeface="맑은 고딕" pitchFamily="50" charset="-127"/>
                <a:ea typeface="맑은 고딕" pitchFamily="50" charset="-127"/>
              </a:rPr>
              <a:t>	return 0; </a:t>
            </a:r>
          </a:p>
          <a:p>
            <a:pPr eaLnBrk="1" latinLnBrk="1" hangingPunct="1"/>
            <a:r>
              <a:rPr lang="en-US" altLang="ko-KR" sz="1600" b="1" dirty="0">
                <a:solidFill>
                  <a:srgbClr val="002060"/>
                </a:solidFill>
                <a:latin typeface="맑은 고딕" pitchFamily="50" charset="-127"/>
                <a:ea typeface="맑은 고딕" pitchFamily="50" charset="-127"/>
              </a:rPr>
              <a:t>}</a:t>
            </a:r>
            <a:endParaRPr lang="ko-KR" altLang="ko-KR" sz="1600" b="1" dirty="0">
              <a:solidFill>
                <a:srgbClr val="002060"/>
              </a:solidFill>
              <a:latin typeface="맑은 고딕" pitchFamily="50" charset="-127"/>
              <a:ea typeface="맑은 고딕" pitchFamily="50" charset="-127"/>
            </a:endParaRPr>
          </a:p>
        </p:txBody>
      </p:sp>
    </p:spTree>
    <p:extLst>
      <p:ext uri="{BB962C8B-B14F-4D97-AF65-F5344CB8AC3E}">
        <p14:creationId xmlns:p14="http://schemas.microsoft.com/office/powerpoint/2010/main" val="15479241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mtClean="0"/>
              <a:t>Q &amp; A</a:t>
            </a:r>
            <a:endParaRPr lang="en-GB" altLang="ko-KR" smtClean="0"/>
          </a:p>
        </p:txBody>
      </p:sp>
      <p:sp>
        <p:nvSpPr>
          <p:cNvPr id="6" name="슬라이드 번호 개체 틀 5"/>
          <p:cNvSpPr>
            <a:spLocks noGrp="1"/>
          </p:cNvSpPr>
          <p:nvPr>
            <p:ph type="sldNum" sz="quarter" idx="12"/>
          </p:nvPr>
        </p:nvSpPr>
        <p:spPr/>
        <p:txBody>
          <a:bodyPr/>
          <a:lstStyle/>
          <a:p>
            <a:fld id="{ADAB2113-4421-49D5-9488-264777B2596C}" type="slidenum">
              <a:rPr lang="en-US" altLang="ko-KR" smtClean="0"/>
              <a:pPr/>
              <a:t>162</a:t>
            </a:fld>
            <a:endParaRPr lang="en-US" altLang="ko-KR"/>
          </a:p>
        </p:txBody>
      </p:sp>
    </p:spTree>
    <p:extLst>
      <p:ext uri="{BB962C8B-B14F-4D97-AF65-F5344CB8AC3E}">
        <p14:creationId xmlns:p14="http://schemas.microsoft.com/office/powerpoint/2010/main" val="40028419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dirty="0" smtClean="0"/>
              <a:t>Stack</a:t>
            </a:r>
            <a:endParaRPr lang="en-GB" altLang="ko-KR" dirty="0" smtClean="0"/>
          </a:p>
        </p:txBody>
      </p:sp>
      <p:sp>
        <p:nvSpPr>
          <p:cNvPr id="22531" name="Rectangle 3"/>
          <p:cNvSpPr>
            <a:spLocks noGrp="1" noChangeArrowheads="1"/>
          </p:cNvSpPr>
          <p:nvPr>
            <p:ph idx="1"/>
          </p:nvPr>
        </p:nvSpPr>
        <p:spPr/>
        <p:txBody>
          <a:bodyPr/>
          <a:lstStyle/>
          <a:p>
            <a:r>
              <a:rPr lang="en-GB" altLang="ko-KR" dirty="0" smtClean="0"/>
              <a:t>Stack</a:t>
            </a:r>
          </a:p>
          <a:p>
            <a:pPr lvl="1"/>
            <a:r>
              <a:rPr lang="en-US" altLang="ko-KR" dirty="0" smtClean="0"/>
              <a:t>Data memory space specially reserved for</a:t>
            </a:r>
          </a:p>
          <a:p>
            <a:pPr lvl="2"/>
            <a:r>
              <a:rPr lang="en-US" altLang="ko-KR" dirty="0" smtClean="0"/>
              <a:t>storing temporal data, passing parameters, local variables, return address, used-registers-saving when function call, interrupt request are processed. </a:t>
            </a:r>
          </a:p>
          <a:p>
            <a:pPr lvl="1"/>
            <a:r>
              <a:rPr lang="en-US" altLang="ko-KR" dirty="0"/>
              <a:t>S</a:t>
            </a:r>
            <a:r>
              <a:rPr lang="en-US" altLang="ko-KR" dirty="0" smtClean="0"/>
              <a:t>pecial instructions are used to handle stack : PUSH, POP</a:t>
            </a:r>
          </a:p>
          <a:p>
            <a:pPr lvl="1"/>
            <a:r>
              <a:rPr lang="en-US" altLang="ko-KR" dirty="0" smtClean="0"/>
              <a:t>Types of stack</a:t>
            </a:r>
          </a:p>
          <a:p>
            <a:pPr lvl="2"/>
            <a:r>
              <a:rPr lang="en-US" altLang="ko-KR" dirty="0" smtClean="0"/>
              <a:t>Ascending/Descending</a:t>
            </a:r>
          </a:p>
          <a:p>
            <a:pPr lvl="2"/>
            <a:r>
              <a:rPr lang="en-US" altLang="ko-KR" dirty="0" smtClean="0"/>
              <a:t>Full/Empty</a:t>
            </a:r>
          </a:p>
          <a:p>
            <a:pPr lvl="2"/>
            <a:r>
              <a:rPr lang="en-US" altLang="ko-KR" dirty="0" smtClean="0"/>
              <a:t>hardware stack : stack in registers</a:t>
            </a:r>
          </a:p>
          <a:p>
            <a:pPr lvl="1"/>
            <a:endParaRPr lang="en-US" altLang="ko-KR" dirty="0"/>
          </a:p>
        </p:txBody>
      </p:sp>
      <p:grpSp>
        <p:nvGrpSpPr>
          <p:cNvPr id="22532" name="Group 17"/>
          <p:cNvGrpSpPr>
            <a:grpSpLocks/>
          </p:cNvGrpSpPr>
          <p:nvPr/>
        </p:nvGrpSpPr>
        <p:grpSpPr bwMode="auto">
          <a:xfrm>
            <a:off x="4381503" y="3643314"/>
            <a:ext cx="2654301" cy="2016125"/>
            <a:chOff x="3923" y="1570"/>
            <a:chExt cx="1672" cy="1270"/>
          </a:xfrm>
        </p:grpSpPr>
        <p:sp>
          <p:nvSpPr>
            <p:cNvPr id="22534" name="Text Box 12"/>
            <p:cNvSpPr txBox="1">
              <a:spLocks noChangeArrowheads="1"/>
            </p:cNvSpPr>
            <p:nvPr/>
          </p:nvSpPr>
          <p:spPr bwMode="auto">
            <a:xfrm>
              <a:off x="5284" y="1871"/>
              <a:ext cx="3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r>
                <a:rPr kumimoji="0" lang="en-US" altLang="ko-KR" sz="1200">
                  <a:latin typeface="+mj-lt"/>
                </a:rPr>
                <a:t>POP</a:t>
              </a:r>
            </a:p>
          </p:txBody>
        </p:sp>
        <p:sp>
          <p:nvSpPr>
            <p:cNvPr id="22535" name="Rectangle 4"/>
            <p:cNvSpPr>
              <a:spLocks noChangeArrowheads="1"/>
            </p:cNvSpPr>
            <p:nvPr/>
          </p:nvSpPr>
          <p:spPr bwMode="auto">
            <a:xfrm>
              <a:off x="4558" y="1661"/>
              <a:ext cx="545" cy="181"/>
            </a:xfrm>
            <a:prstGeom prst="rect">
              <a:avLst/>
            </a:prstGeom>
            <a:solidFill>
              <a:schemeClr val="tx2">
                <a:lumMod val="20000"/>
                <a:lumOff val="80000"/>
              </a:schemeClr>
            </a:solidFill>
            <a:ln w="9525">
              <a:solidFill>
                <a:schemeClr val="tx1"/>
              </a:solidFill>
              <a:miter lim="800000"/>
              <a:headEnd/>
              <a:tailEnd/>
            </a:ln>
          </p:spPr>
          <p:txBody>
            <a:bodyPr wrap="none" anchor="ct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endParaRPr kumimoji="0" lang="ko-KR" altLang="en-US" sz="1200">
                <a:latin typeface="+mj-lt"/>
              </a:endParaRPr>
            </a:p>
          </p:txBody>
        </p:sp>
        <p:sp>
          <p:nvSpPr>
            <p:cNvPr id="22536" name="Rectangle 5"/>
            <p:cNvSpPr>
              <a:spLocks noChangeArrowheads="1"/>
            </p:cNvSpPr>
            <p:nvPr/>
          </p:nvSpPr>
          <p:spPr bwMode="auto">
            <a:xfrm>
              <a:off x="4558" y="1842"/>
              <a:ext cx="545" cy="181"/>
            </a:xfrm>
            <a:prstGeom prst="rect">
              <a:avLst/>
            </a:prstGeom>
            <a:solidFill>
              <a:schemeClr val="tx2">
                <a:lumMod val="20000"/>
                <a:lumOff val="80000"/>
              </a:schemeClr>
            </a:solidFill>
            <a:ln w="9525">
              <a:solidFill>
                <a:schemeClr val="tx1"/>
              </a:solidFill>
              <a:miter lim="800000"/>
              <a:headEnd/>
              <a:tailEnd/>
            </a:ln>
          </p:spPr>
          <p:txBody>
            <a:bodyPr wrap="none" anchor="ct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endParaRPr kumimoji="0" lang="ko-KR" altLang="en-US" sz="1200">
                <a:latin typeface="+mj-lt"/>
              </a:endParaRPr>
            </a:p>
          </p:txBody>
        </p:sp>
        <p:sp>
          <p:nvSpPr>
            <p:cNvPr id="22537" name="Rectangle 6"/>
            <p:cNvSpPr>
              <a:spLocks noChangeArrowheads="1"/>
            </p:cNvSpPr>
            <p:nvPr/>
          </p:nvSpPr>
          <p:spPr bwMode="auto">
            <a:xfrm>
              <a:off x="4558" y="2024"/>
              <a:ext cx="545" cy="181"/>
            </a:xfrm>
            <a:prstGeom prst="rect">
              <a:avLst/>
            </a:prstGeom>
            <a:solidFill>
              <a:schemeClr val="tx2">
                <a:lumMod val="20000"/>
                <a:lumOff val="80000"/>
              </a:schemeClr>
            </a:solidFill>
            <a:ln w="9525">
              <a:solidFill>
                <a:schemeClr val="tx1"/>
              </a:solidFill>
              <a:miter lim="800000"/>
              <a:headEnd/>
              <a:tailEnd/>
            </a:ln>
          </p:spPr>
          <p:txBody>
            <a:bodyPr wrap="none" anchor="ct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endParaRPr kumimoji="0" lang="ko-KR" altLang="en-US" sz="1200">
                <a:latin typeface="+mj-lt"/>
              </a:endParaRPr>
            </a:p>
          </p:txBody>
        </p:sp>
        <p:sp>
          <p:nvSpPr>
            <p:cNvPr id="22538" name="Rectangle 7"/>
            <p:cNvSpPr>
              <a:spLocks noChangeArrowheads="1"/>
            </p:cNvSpPr>
            <p:nvPr/>
          </p:nvSpPr>
          <p:spPr bwMode="auto">
            <a:xfrm>
              <a:off x="4558" y="2205"/>
              <a:ext cx="545" cy="6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endParaRPr kumimoji="0" lang="ko-KR" altLang="en-US" sz="1200">
                <a:latin typeface="+mj-lt"/>
              </a:endParaRPr>
            </a:p>
          </p:txBody>
        </p:sp>
        <p:sp>
          <p:nvSpPr>
            <p:cNvPr id="22539" name="Text Box 8"/>
            <p:cNvSpPr txBox="1">
              <a:spLocks noChangeArrowheads="1"/>
            </p:cNvSpPr>
            <p:nvPr/>
          </p:nvSpPr>
          <p:spPr bwMode="auto">
            <a:xfrm>
              <a:off x="5103" y="1570"/>
              <a:ext cx="3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r>
                <a:rPr kumimoji="0" lang="en-US" altLang="ko-KR" sz="1200">
                  <a:latin typeface="+mj-lt"/>
                </a:rPr>
                <a:t>high</a:t>
              </a:r>
            </a:p>
          </p:txBody>
        </p:sp>
        <p:sp>
          <p:nvSpPr>
            <p:cNvPr id="22540" name="Text Box 9"/>
            <p:cNvSpPr txBox="1">
              <a:spLocks noChangeArrowheads="1"/>
            </p:cNvSpPr>
            <p:nvPr/>
          </p:nvSpPr>
          <p:spPr bwMode="auto">
            <a:xfrm>
              <a:off x="5103" y="2659"/>
              <a:ext cx="27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r>
                <a:rPr kumimoji="0" lang="en-US" altLang="ko-KR" sz="1200">
                  <a:latin typeface="+mj-lt"/>
                </a:rPr>
                <a:t>low</a:t>
              </a:r>
            </a:p>
          </p:txBody>
        </p:sp>
        <p:sp>
          <p:nvSpPr>
            <p:cNvPr id="22541" name="Line 10"/>
            <p:cNvSpPr>
              <a:spLocks noChangeShapeType="1"/>
            </p:cNvSpPr>
            <p:nvPr/>
          </p:nvSpPr>
          <p:spPr bwMode="auto">
            <a:xfrm>
              <a:off x="4422" y="1842"/>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sz="1600" b="1">
                <a:latin typeface="+mj-lt"/>
              </a:endParaRPr>
            </a:p>
          </p:txBody>
        </p:sp>
        <p:sp>
          <p:nvSpPr>
            <p:cNvPr id="22542" name="Line 11"/>
            <p:cNvSpPr>
              <a:spLocks noChangeShapeType="1"/>
            </p:cNvSpPr>
            <p:nvPr/>
          </p:nvSpPr>
          <p:spPr bwMode="auto">
            <a:xfrm flipV="1">
              <a:off x="5239" y="1752"/>
              <a:ext cx="0" cy="4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sz="1600" b="1">
                <a:latin typeface="+mj-lt"/>
              </a:endParaRPr>
            </a:p>
          </p:txBody>
        </p:sp>
        <p:sp>
          <p:nvSpPr>
            <p:cNvPr id="22543" name="Text Box 13"/>
            <p:cNvSpPr txBox="1">
              <a:spLocks noChangeArrowheads="1"/>
            </p:cNvSpPr>
            <p:nvPr/>
          </p:nvSpPr>
          <p:spPr bwMode="auto">
            <a:xfrm>
              <a:off x="3923" y="1917"/>
              <a:ext cx="3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r>
                <a:rPr kumimoji="0" lang="en-US" altLang="ko-KR" sz="1200" dirty="0">
                  <a:latin typeface="+mj-lt"/>
                </a:rPr>
                <a:t>PUSH</a:t>
              </a:r>
            </a:p>
          </p:txBody>
        </p:sp>
        <p:sp>
          <p:nvSpPr>
            <p:cNvPr id="22544" name="Line 14"/>
            <p:cNvSpPr>
              <a:spLocks noChangeShapeType="1"/>
            </p:cNvSpPr>
            <p:nvPr/>
          </p:nvSpPr>
          <p:spPr bwMode="auto">
            <a:xfrm>
              <a:off x="4241" y="2296"/>
              <a:ext cx="317" cy="0"/>
            </a:xfrm>
            <a:prstGeom prst="line">
              <a:avLst/>
            </a:prstGeom>
            <a:noFill/>
            <a:ln w="158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sz="1600" b="1">
                <a:latin typeface="+mj-lt"/>
              </a:endParaRPr>
            </a:p>
          </p:txBody>
        </p:sp>
        <p:sp>
          <p:nvSpPr>
            <p:cNvPr id="22545" name="Text Box 15"/>
            <p:cNvSpPr txBox="1">
              <a:spLocks noChangeArrowheads="1"/>
            </p:cNvSpPr>
            <p:nvPr/>
          </p:nvSpPr>
          <p:spPr bwMode="auto">
            <a:xfrm>
              <a:off x="3969" y="2205"/>
              <a:ext cx="2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20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defRPr kumimoji="1" sz="20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defRPr kumimoji="1" sz="20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defRPr kumimoji="1" sz="20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defRPr kumimoji="1" sz="2000">
                  <a:solidFill>
                    <a:schemeClr val="tx1"/>
                  </a:solidFill>
                  <a:latin typeface="맑은 고딕" pitchFamily="50" charset="-127"/>
                  <a:ea typeface="맑은 고딕" pitchFamily="50" charset="-127"/>
                </a:defRPr>
              </a:lvl9pPr>
            </a:lstStyle>
            <a:p>
              <a:pPr eaLnBrk="1" hangingPunct="1">
                <a:spcBef>
                  <a:spcPct val="0"/>
                </a:spcBef>
                <a:buSzTx/>
                <a:buFont typeface="굴림" charset="-127"/>
                <a:buNone/>
              </a:pPr>
              <a:r>
                <a:rPr kumimoji="0" lang="en-US" altLang="ko-KR" sz="1200">
                  <a:latin typeface="+mj-lt"/>
                </a:rPr>
                <a:t>SP</a:t>
              </a:r>
            </a:p>
          </p:txBody>
        </p:sp>
      </p:grpSp>
      <p:sp>
        <p:nvSpPr>
          <p:cNvPr id="2" name="슬라이드 번호 개체 틀 1"/>
          <p:cNvSpPr>
            <a:spLocks noGrp="1"/>
          </p:cNvSpPr>
          <p:nvPr>
            <p:ph type="sldNum" sz="quarter" idx="12"/>
          </p:nvPr>
        </p:nvSpPr>
        <p:spPr/>
        <p:txBody>
          <a:bodyPr/>
          <a:lstStyle/>
          <a:p>
            <a:fld id="{2D142775-8AFA-4C0E-ABB6-453B16820F48}" type="slidenum">
              <a:rPr lang="ko-KR" altLang="en-US" smtClean="0"/>
              <a:t>17</a:t>
            </a:fld>
            <a:endParaRPr lang="ko-KR" altLang="en-US"/>
          </a:p>
        </p:txBody>
      </p:sp>
    </p:spTree>
    <p:extLst>
      <p:ext uri="{BB962C8B-B14F-4D97-AF65-F5344CB8AC3E}">
        <p14:creationId xmlns:p14="http://schemas.microsoft.com/office/powerpoint/2010/main" val="37997103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ko-KR" dirty="0" smtClean="0"/>
              <a:t>Stack Pointer</a:t>
            </a:r>
            <a:r>
              <a:rPr lang="ko-KR" altLang="en-US" dirty="0" smtClean="0"/>
              <a:t> </a:t>
            </a:r>
            <a:r>
              <a:rPr lang="en-US" altLang="ko-KR" dirty="0" smtClean="0"/>
              <a:t>(SP)</a:t>
            </a:r>
            <a:endParaRPr lang="en-GB" altLang="ko-KR" dirty="0" smtClean="0"/>
          </a:p>
        </p:txBody>
      </p:sp>
      <p:sp>
        <p:nvSpPr>
          <p:cNvPr id="21507" name="Rectangle 3"/>
          <p:cNvSpPr>
            <a:spLocks noGrp="1" noChangeArrowheads="1"/>
          </p:cNvSpPr>
          <p:nvPr>
            <p:ph idx="1"/>
          </p:nvPr>
        </p:nvSpPr>
        <p:spPr/>
        <p:txBody>
          <a:bodyPr/>
          <a:lstStyle/>
          <a:p>
            <a:r>
              <a:rPr lang="en-US" altLang="ko-KR" dirty="0" smtClean="0"/>
              <a:t>Point to the top of stack</a:t>
            </a:r>
          </a:p>
          <a:p>
            <a:r>
              <a:rPr lang="en-US" altLang="ko-KR" dirty="0" smtClean="0"/>
              <a:t>Stack pointer in AVR core</a:t>
            </a:r>
          </a:p>
          <a:p>
            <a:pPr lvl="1"/>
            <a:r>
              <a:rPr lang="en-US" altLang="ko-KR" dirty="0" smtClean="0"/>
              <a:t>16-bit stack pointer</a:t>
            </a:r>
          </a:p>
          <a:p>
            <a:pPr lvl="2"/>
            <a:r>
              <a:rPr lang="en-US" altLang="ko-KR" dirty="0" smtClean="0"/>
              <a:t>2 x 8-bit</a:t>
            </a:r>
            <a:r>
              <a:rPr lang="ko-KR" altLang="en-US" dirty="0"/>
              <a:t> </a:t>
            </a:r>
            <a:r>
              <a:rPr lang="en-US" altLang="ko-KR" dirty="0" smtClean="0"/>
              <a:t>registers (SPH, SPL) are</a:t>
            </a:r>
            <a:r>
              <a:rPr lang="ko-KR" altLang="en-US" dirty="0" smtClean="0"/>
              <a:t> </a:t>
            </a:r>
            <a:r>
              <a:rPr lang="en-US" altLang="ko-KR" dirty="0" smtClean="0"/>
              <a:t>connected to make 16-bit stack pointer.</a:t>
            </a:r>
          </a:p>
          <a:p>
            <a:pPr lvl="1"/>
            <a:r>
              <a:rPr lang="en-US" altLang="ko-KR" dirty="0" smtClean="0"/>
              <a:t>SPH, SPL : I/O space of data memory at 0x5D, 0x5E.</a:t>
            </a:r>
            <a:endParaRPr lang="en-GB" altLang="ko-KR" dirty="0" smtClean="0"/>
          </a:p>
          <a:p>
            <a:pPr lvl="1"/>
            <a:r>
              <a:rPr lang="en-US" altLang="ko-KR" dirty="0" smtClean="0"/>
              <a:t>When processor is reset, SP is automatically set to ‘0’.</a:t>
            </a:r>
            <a:endParaRPr lang="en-GB" altLang="ko-KR" dirty="0" smtClean="0"/>
          </a:p>
          <a:p>
            <a:pPr lvl="2"/>
            <a:r>
              <a:rPr lang="en-US" altLang="ko-KR" dirty="0" smtClean="0"/>
              <a:t>Before interrupt or function call is issued, SP should set to be over 0x60.</a:t>
            </a:r>
          </a:p>
          <a:p>
            <a:pPr lvl="3"/>
            <a:r>
              <a:rPr lang="en-US" altLang="ko-KR" dirty="0" smtClean="0"/>
              <a:t>GPR &amp;</a:t>
            </a:r>
            <a:r>
              <a:rPr lang="ko-KR" altLang="en-US" dirty="0" smtClean="0"/>
              <a:t> </a:t>
            </a:r>
            <a:r>
              <a:rPr lang="en-US" altLang="ko-KR" dirty="0" smtClean="0"/>
              <a:t>I/O space of data memory</a:t>
            </a:r>
            <a:r>
              <a:rPr lang="ko-KR" altLang="en-US" dirty="0" smtClean="0"/>
              <a:t> </a:t>
            </a:r>
            <a:r>
              <a:rPr lang="en-US" altLang="ko-KR" dirty="0" smtClean="0"/>
              <a:t>: 0x00~0x60.</a:t>
            </a:r>
            <a:r>
              <a:rPr lang="ko-KR" altLang="en-US" dirty="0" smtClean="0"/>
              <a:t> </a:t>
            </a:r>
            <a:endParaRPr lang="en-GB" altLang="ko-KR" dirty="0" smtClean="0"/>
          </a:p>
          <a:p>
            <a:endParaRPr lang="en-US" altLang="ko-KR" dirty="0" smtClean="0"/>
          </a:p>
          <a:p>
            <a:r>
              <a:rPr lang="en-US" altLang="ko-KR" dirty="0" smtClean="0"/>
              <a:t>Stack operations</a:t>
            </a:r>
            <a:endParaRPr lang="en-GB" altLang="ko-KR" dirty="0" smtClean="0"/>
          </a:p>
          <a:p>
            <a:pPr lvl="1"/>
            <a:r>
              <a:rPr lang="en-GB" altLang="ko-KR" dirty="0" smtClean="0"/>
              <a:t>PUSH : write data to stack, SP is decreased.</a:t>
            </a:r>
          </a:p>
          <a:p>
            <a:pPr lvl="1"/>
            <a:r>
              <a:rPr lang="en-GB" altLang="ko-KR" dirty="0" smtClean="0"/>
              <a:t>POP : read data from stack, SP is increased.</a:t>
            </a: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18</a:t>
            </a:fld>
            <a:endParaRPr lang="ko-KR" altLang="en-US"/>
          </a:p>
        </p:txBody>
      </p:sp>
    </p:spTree>
    <p:extLst>
      <p:ext uri="{BB962C8B-B14F-4D97-AF65-F5344CB8AC3E}">
        <p14:creationId xmlns:p14="http://schemas.microsoft.com/office/powerpoint/2010/main" val="3098762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dirty="0" smtClean="0"/>
              <a:t>Address Pointer Register</a:t>
            </a:r>
            <a:endParaRPr lang="ko-KR" altLang="en-GB" dirty="0" smtClean="0"/>
          </a:p>
        </p:txBody>
      </p:sp>
      <p:sp>
        <p:nvSpPr>
          <p:cNvPr id="19459" name="Rectangle 3"/>
          <p:cNvSpPr>
            <a:spLocks noGrp="1" noChangeArrowheads="1"/>
          </p:cNvSpPr>
          <p:nvPr>
            <p:ph idx="1"/>
          </p:nvPr>
        </p:nvSpPr>
        <p:spPr/>
        <p:txBody>
          <a:bodyPr/>
          <a:lstStyle/>
          <a:p>
            <a:r>
              <a:rPr lang="en-GB" altLang="ko-KR" dirty="0" smtClean="0"/>
              <a:t>AVR core </a:t>
            </a:r>
            <a:r>
              <a:rPr lang="en-US" altLang="ko-KR" dirty="0" smtClean="0"/>
              <a:t>has</a:t>
            </a:r>
            <a:r>
              <a:rPr lang="ko-KR" altLang="en-US" dirty="0" smtClean="0"/>
              <a:t> </a:t>
            </a:r>
            <a:r>
              <a:rPr lang="en-GB" altLang="ko-KR" dirty="0" smtClean="0"/>
              <a:t>3 address pointer registers</a:t>
            </a:r>
            <a:r>
              <a:rPr lang="en-US" altLang="ko-KR" dirty="0" smtClean="0"/>
              <a:t>(X, Y, Z)</a:t>
            </a:r>
            <a:endParaRPr lang="en-GB" altLang="ko-KR" dirty="0" smtClean="0"/>
          </a:p>
          <a:p>
            <a:pPr lvl="1"/>
            <a:r>
              <a:rPr lang="en-US" altLang="ko-KR" dirty="0" smtClean="0"/>
              <a:t>16-bit pointer</a:t>
            </a:r>
          </a:p>
          <a:p>
            <a:pPr lvl="2"/>
            <a:r>
              <a:rPr lang="en-US" altLang="ko-KR" dirty="0" smtClean="0"/>
              <a:t>2 x 8-bit GPR’s are connected.</a:t>
            </a:r>
          </a:p>
          <a:p>
            <a:pPr lvl="1"/>
            <a:r>
              <a:rPr lang="en-US" altLang="ko-KR" dirty="0" smtClean="0"/>
              <a:t>To access data memory indirectly, 16-bit address pointer register is used.</a:t>
            </a:r>
          </a:p>
          <a:p>
            <a:pPr lvl="1"/>
            <a:endParaRPr lang="en-US" altLang="ko-KR" dirty="0" smtClean="0"/>
          </a:p>
          <a:p>
            <a:r>
              <a:rPr lang="en-GB" altLang="ko-KR" dirty="0" smtClean="0"/>
              <a:t>X-</a:t>
            </a:r>
            <a:r>
              <a:rPr lang="en-US" altLang="ko-KR" dirty="0" smtClean="0"/>
              <a:t>Register</a:t>
            </a:r>
            <a:endParaRPr lang="en-GB" altLang="ko-KR" dirty="0" smtClean="0"/>
          </a:p>
          <a:p>
            <a:pPr lvl="1"/>
            <a:r>
              <a:rPr lang="en-GB" altLang="ko-KR" dirty="0" smtClean="0"/>
              <a:t>R26(low-byte), R27(high-byte) </a:t>
            </a:r>
          </a:p>
          <a:p>
            <a:r>
              <a:rPr lang="en-GB" altLang="ko-KR" dirty="0" smtClean="0"/>
              <a:t>Y-Register</a:t>
            </a:r>
          </a:p>
          <a:p>
            <a:pPr lvl="1"/>
            <a:r>
              <a:rPr lang="en-GB" altLang="ko-KR" dirty="0" smtClean="0"/>
              <a:t>R28(low-byte), R29(high-byte)</a:t>
            </a:r>
          </a:p>
          <a:p>
            <a:r>
              <a:rPr lang="en-GB" altLang="ko-KR" dirty="0" smtClean="0"/>
              <a:t>Z-Register</a:t>
            </a:r>
          </a:p>
          <a:p>
            <a:pPr lvl="1"/>
            <a:r>
              <a:rPr lang="en-GB" altLang="ko-KR" dirty="0" smtClean="0"/>
              <a:t>R30(low-byte), R31(high-byte)</a:t>
            </a:r>
          </a:p>
          <a:p>
            <a:pPr lvl="1"/>
            <a:r>
              <a:rPr lang="en-US" altLang="ko-KR" dirty="0"/>
              <a:t>U</a:t>
            </a:r>
            <a:r>
              <a:rPr lang="en-US" altLang="ko-KR" dirty="0" smtClean="0"/>
              <a:t>sed when a constant stored in program memory is accessed using LPM, ELPM, SPM instructions.</a:t>
            </a: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19</a:t>
            </a:fld>
            <a:endParaRPr lang="ko-KR" altLang="en-US"/>
          </a:p>
        </p:txBody>
      </p:sp>
    </p:spTree>
    <p:extLst>
      <p:ext uri="{BB962C8B-B14F-4D97-AF65-F5344CB8AC3E}">
        <p14:creationId xmlns:p14="http://schemas.microsoft.com/office/powerpoint/2010/main" val="8605513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제목 7"/>
          <p:cNvSpPr>
            <a:spLocks noGrp="1"/>
          </p:cNvSpPr>
          <p:nvPr>
            <p:ph type="title"/>
          </p:nvPr>
        </p:nvSpPr>
        <p:spPr/>
        <p:txBody>
          <a:bodyPr/>
          <a:lstStyle/>
          <a:p>
            <a:r>
              <a:rPr lang="en-US" altLang="ko-KR" smtClean="0"/>
              <a:t>Objective</a:t>
            </a:r>
            <a:endParaRPr lang="ko-KR" altLang="en-US" dirty="0" smtClean="0"/>
          </a:p>
        </p:txBody>
      </p:sp>
      <p:sp>
        <p:nvSpPr>
          <p:cNvPr id="10243" name="내용 개체 틀 6"/>
          <p:cNvSpPr>
            <a:spLocks noGrp="1"/>
          </p:cNvSpPr>
          <p:nvPr>
            <p:ph idx="1"/>
          </p:nvPr>
        </p:nvSpPr>
        <p:spPr/>
        <p:txBody>
          <a:bodyPr>
            <a:normAutofit/>
          </a:bodyPr>
          <a:lstStyle/>
          <a:p>
            <a:r>
              <a:rPr lang="en-US" altLang="ko-KR" sz="1800" dirty="0" smtClean="0"/>
              <a:t>Understanding the basics of hardware structure and its operations of 8-bit microprocessor.</a:t>
            </a:r>
          </a:p>
          <a:p>
            <a:r>
              <a:rPr lang="en-US" altLang="ko-KR" sz="1800" dirty="0" smtClean="0"/>
              <a:t>How to program the application software (firmware) executed on 8-bit microprocessor.</a:t>
            </a:r>
          </a:p>
          <a:p>
            <a:endParaRPr lang="en-US" altLang="ko-KR" sz="1800" dirty="0" smtClean="0"/>
          </a:p>
        </p:txBody>
      </p:sp>
      <p:sp>
        <p:nvSpPr>
          <p:cNvPr id="7" name="슬라이드 번호 개체 틀 6"/>
          <p:cNvSpPr>
            <a:spLocks noGrp="1"/>
          </p:cNvSpPr>
          <p:nvPr>
            <p:ph type="sldNum" sz="quarter" idx="12"/>
          </p:nvPr>
        </p:nvSpPr>
        <p:spPr/>
        <p:txBody>
          <a:bodyPr/>
          <a:lstStyle/>
          <a:p>
            <a:fld id="{2D142775-8AFA-4C0E-ABB6-453B16820F48}" type="slidenum">
              <a:rPr lang="ko-KR" altLang="en-US" smtClean="0"/>
              <a:t>2</a:t>
            </a:fld>
            <a:endParaRPr lang="ko-KR" altLang="en-US"/>
          </a:p>
        </p:txBody>
      </p:sp>
    </p:spTree>
    <p:extLst>
      <p:ext uri="{BB962C8B-B14F-4D97-AF65-F5344CB8AC3E}">
        <p14:creationId xmlns:p14="http://schemas.microsoft.com/office/powerpoint/2010/main" val="30299005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ltLang="ko-KR" smtClean="0"/>
              <a:t>On-chip Memory of AVR Core</a:t>
            </a:r>
            <a:endParaRPr lang="en-GB" altLang="ko-KR" dirty="0" smtClean="0"/>
          </a:p>
        </p:txBody>
      </p:sp>
      <p:sp>
        <p:nvSpPr>
          <p:cNvPr id="17411" name="Rectangle 3"/>
          <p:cNvSpPr>
            <a:spLocks noGrp="1" noChangeArrowheads="1"/>
          </p:cNvSpPr>
          <p:nvPr>
            <p:ph idx="1"/>
          </p:nvPr>
        </p:nvSpPr>
        <p:spPr/>
        <p:txBody>
          <a:bodyPr/>
          <a:lstStyle/>
          <a:p>
            <a:r>
              <a:rPr lang="en-US" altLang="ko-KR" dirty="0" smtClean="0"/>
              <a:t>Program memory</a:t>
            </a:r>
          </a:p>
          <a:p>
            <a:pPr lvl="1"/>
            <a:r>
              <a:rPr lang="en-US" altLang="ko-KR" dirty="0" smtClean="0"/>
              <a:t>Flash memory to store program code.</a:t>
            </a:r>
          </a:p>
          <a:p>
            <a:pPr lvl="1"/>
            <a:r>
              <a:rPr lang="en-US" altLang="ko-KR" dirty="0" smtClean="0"/>
              <a:t>Non-volatile</a:t>
            </a:r>
          </a:p>
          <a:p>
            <a:pPr lvl="1"/>
            <a:r>
              <a:rPr lang="en-US" altLang="ko-KR" dirty="0" smtClean="0"/>
              <a:t>Mostly read-only.</a:t>
            </a:r>
            <a:endParaRPr lang="en-GB" altLang="ko-KR" dirty="0" smtClean="0"/>
          </a:p>
          <a:p>
            <a:endParaRPr lang="en-US" altLang="ko-KR" dirty="0" smtClean="0"/>
          </a:p>
          <a:p>
            <a:r>
              <a:rPr lang="en-US" altLang="ko-KR" dirty="0" smtClean="0"/>
              <a:t>Data memory</a:t>
            </a:r>
            <a:endParaRPr lang="en-GB" altLang="ko-KR" dirty="0" smtClean="0"/>
          </a:p>
          <a:p>
            <a:pPr lvl="1"/>
            <a:r>
              <a:rPr lang="en-GB" altLang="ko-KR" dirty="0" smtClean="0"/>
              <a:t>SRAM</a:t>
            </a:r>
          </a:p>
          <a:p>
            <a:pPr lvl="2"/>
            <a:r>
              <a:rPr lang="en-GB" altLang="ko-KR" dirty="0" smtClean="0"/>
              <a:t>Temporal storage for data(variable, constant) used during program execution.</a:t>
            </a:r>
          </a:p>
          <a:p>
            <a:pPr lvl="2"/>
            <a:r>
              <a:rPr lang="en-GB" altLang="ko-KR" dirty="0" smtClean="0"/>
              <a:t>Volatile</a:t>
            </a:r>
          </a:p>
          <a:p>
            <a:pPr lvl="2"/>
            <a:r>
              <a:rPr lang="en-GB" altLang="ko-KR" dirty="0" smtClean="0"/>
              <a:t>Read &amp; Write</a:t>
            </a:r>
          </a:p>
          <a:p>
            <a:pPr lvl="1"/>
            <a:r>
              <a:rPr lang="en-GB" altLang="ko-KR" dirty="0" smtClean="0"/>
              <a:t>EEPROM</a:t>
            </a:r>
          </a:p>
          <a:p>
            <a:pPr lvl="2"/>
            <a:r>
              <a:rPr lang="en-GB" altLang="ko-KR" dirty="0" smtClean="0"/>
              <a:t>Permanent storage for data</a:t>
            </a:r>
          </a:p>
          <a:p>
            <a:pPr lvl="2"/>
            <a:r>
              <a:rPr lang="en-GB" altLang="ko-KR" dirty="0" smtClean="0"/>
              <a:t>Non-volatile</a:t>
            </a:r>
          </a:p>
          <a:p>
            <a:pPr lvl="2"/>
            <a:r>
              <a:rPr lang="en-GB" altLang="ko-KR" dirty="0" smtClean="0"/>
              <a:t>Mostly read-only.</a:t>
            </a: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20</a:t>
            </a:fld>
            <a:endParaRPr lang="ko-KR" altLang="en-US"/>
          </a:p>
        </p:txBody>
      </p:sp>
    </p:spTree>
    <p:extLst>
      <p:ext uri="{BB962C8B-B14F-4D97-AF65-F5344CB8AC3E}">
        <p14:creationId xmlns:p14="http://schemas.microsoft.com/office/powerpoint/2010/main" val="22089937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smtClean="0"/>
              <a:t>Program Memory</a:t>
            </a:r>
            <a:endParaRPr lang="en-GB" altLang="ko-KR" dirty="0" smtClean="0"/>
          </a:p>
        </p:txBody>
      </p:sp>
      <p:sp>
        <p:nvSpPr>
          <p:cNvPr id="26627" name="Rectangle 6"/>
          <p:cNvSpPr>
            <a:spLocks noGrp="1" noChangeArrowheads="1"/>
          </p:cNvSpPr>
          <p:nvPr>
            <p:ph idx="1"/>
          </p:nvPr>
        </p:nvSpPr>
        <p:spPr/>
        <p:txBody>
          <a:bodyPr/>
          <a:lstStyle/>
          <a:p>
            <a:r>
              <a:rPr lang="en-US" altLang="ko-KR" dirty="0" smtClean="0"/>
              <a:t>Configuration of flash memory</a:t>
            </a:r>
          </a:p>
          <a:p>
            <a:pPr lvl="1"/>
            <a:r>
              <a:rPr lang="en-US" altLang="ko-KR" dirty="0" smtClean="0"/>
              <a:t>32K/64K/128K x 2-bytes </a:t>
            </a:r>
            <a:r>
              <a:rPr lang="ko-KR" altLang="en-US" dirty="0" smtClean="0"/>
              <a:t>구성</a:t>
            </a:r>
            <a:endParaRPr lang="en-US" altLang="ko-KR" dirty="0" smtClean="0"/>
          </a:p>
          <a:p>
            <a:pPr lvl="2"/>
            <a:r>
              <a:rPr lang="en-US" altLang="ko-KR" dirty="0" smtClean="0"/>
              <a:t>Instruction length : 2-bytes, 4-bytes</a:t>
            </a:r>
          </a:p>
          <a:p>
            <a:pPr lvl="1"/>
            <a:r>
              <a:rPr lang="en-US" altLang="ko-KR" dirty="0" smtClean="0"/>
              <a:t>Program counter : 15/16/17-bit</a:t>
            </a:r>
          </a:p>
          <a:p>
            <a:pPr lvl="1"/>
            <a:endParaRPr lang="en-US" altLang="ko-KR" dirty="0" smtClean="0"/>
          </a:p>
          <a:p>
            <a:r>
              <a:rPr lang="en-US" altLang="ko-KR" dirty="0" smtClean="0"/>
              <a:t>Support to store data in program memory for the use of constant &amp; lookup table.</a:t>
            </a:r>
          </a:p>
          <a:p>
            <a:endParaRPr lang="en-US" altLang="ko-KR" dirty="0" smtClean="0"/>
          </a:p>
          <a:p>
            <a:r>
              <a:rPr lang="en-US" altLang="ko-KR" dirty="0" smtClean="0"/>
              <a:t>How to write binary code(executable) to flash memory (fusing)</a:t>
            </a:r>
            <a:endParaRPr lang="en-GB" altLang="ko-KR" dirty="0" smtClean="0"/>
          </a:p>
          <a:p>
            <a:pPr lvl="1"/>
            <a:r>
              <a:rPr lang="en-GB" altLang="ko-KR" dirty="0" smtClean="0"/>
              <a:t>SPI, JTAG</a:t>
            </a:r>
            <a:r>
              <a:rPr lang="en-GB" altLang="ko-KR" dirty="0"/>
              <a:t> </a:t>
            </a:r>
            <a:r>
              <a:rPr lang="en-GB" altLang="ko-KR" dirty="0" smtClean="0"/>
              <a:t>interface.</a:t>
            </a:r>
          </a:p>
          <a:p>
            <a:pPr lvl="1"/>
            <a:r>
              <a:rPr lang="en-US" altLang="ko-KR" dirty="0"/>
              <a:t>D</a:t>
            </a:r>
            <a:r>
              <a:rPr lang="en-GB" altLang="ko-KR" dirty="0" err="1" smtClean="0"/>
              <a:t>uration</a:t>
            </a:r>
            <a:r>
              <a:rPr lang="en-GB" altLang="ko-KR" dirty="0" smtClean="0"/>
              <a:t> : 10,000 write/erase cycles</a:t>
            </a:r>
          </a:p>
          <a:p>
            <a:endParaRPr lang="en-US" altLang="ko-KR" dirty="0" smtClean="0"/>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21</a:t>
            </a:fld>
            <a:endParaRPr lang="ko-KR" altLang="en-US"/>
          </a:p>
        </p:txBody>
      </p:sp>
    </p:spTree>
    <p:extLst>
      <p:ext uri="{BB962C8B-B14F-4D97-AF65-F5344CB8AC3E}">
        <p14:creationId xmlns:p14="http://schemas.microsoft.com/office/powerpoint/2010/main" val="18422632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ko-KR" smtClean="0"/>
              <a:t>Program Memory</a:t>
            </a:r>
            <a:endParaRPr lang="en-GB" altLang="ko-KR" dirty="0" smtClean="0"/>
          </a:p>
        </p:txBody>
      </p:sp>
      <p:sp>
        <p:nvSpPr>
          <p:cNvPr id="26627" name="Rectangle 6"/>
          <p:cNvSpPr>
            <a:spLocks noGrp="1" noChangeArrowheads="1"/>
          </p:cNvSpPr>
          <p:nvPr>
            <p:ph idx="1"/>
          </p:nvPr>
        </p:nvSpPr>
        <p:spPr/>
        <p:txBody>
          <a:bodyPr/>
          <a:lstStyle/>
          <a:p>
            <a:r>
              <a:rPr lang="en-US" altLang="ko-KR" dirty="0" smtClean="0"/>
              <a:t>Program memory is divided into 2 sections</a:t>
            </a:r>
            <a:r>
              <a:rPr lang="en-GB" altLang="ko-KR" dirty="0"/>
              <a:t>.</a:t>
            </a:r>
            <a:endParaRPr lang="en-GB" altLang="ko-KR" dirty="0" smtClean="0"/>
          </a:p>
          <a:p>
            <a:pPr lvl="1"/>
            <a:r>
              <a:rPr lang="en-US" altLang="ko-KR" dirty="0" smtClean="0"/>
              <a:t>Boot program section</a:t>
            </a:r>
            <a:endParaRPr lang="en-US" altLang="ko-KR" dirty="0"/>
          </a:p>
          <a:p>
            <a:pPr lvl="2"/>
            <a:r>
              <a:rPr lang="en-GB" altLang="ko-KR" dirty="0"/>
              <a:t>S</a:t>
            </a:r>
            <a:r>
              <a:rPr lang="en-GB" altLang="ko-KR" dirty="0" smtClean="0"/>
              <a:t>tore boot program or the </a:t>
            </a:r>
            <a:r>
              <a:rPr lang="en-US" altLang="ko-KR" dirty="0" smtClean="0"/>
              <a:t>program supporting </a:t>
            </a:r>
            <a:r>
              <a:rPr lang="en-GB" altLang="ko-KR" dirty="0" smtClean="0"/>
              <a:t>self-programming function.</a:t>
            </a:r>
          </a:p>
          <a:p>
            <a:pPr lvl="1"/>
            <a:r>
              <a:rPr lang="en-US" altLang="ko-KR" dirty="0" smtClean="0"/>
              <a:t>Application program section</a:t>
            </a:r>
          </a:p>
          <a:p>
            <a:pPr lvl="2"/>
            <a:r>
              <a:rPr lang="en-US" altLang="ko-KR" dirty="0" smtClean="0"/>
              <a:t>Store application program.</a:t>
            </a:r>
          </a:p>
          <a:p>
            <a:pPr lvl="1"/>
            <a:endParaRPr lang="en-GB" altLang="ko-KR" dirty="0" smtClean="0"/>
          </a:p>
          <a:p>
            <a:r>
              <a:rPr lang="en-US" altLang="ko-KR" dirty="0" smtClean="0"/>
              <a:t>The size of each section is adjustable (</a:t>
            </a:r>
            <a:r>
              <a:rPr lang="en-GB" altLang="ko-KR" dirty="0" smtClean="0"/>
              <a:t>configurable).</a:t>
            </a:r>
          </a:p>
          <a:p>
            <a:endParaRPr lang="en-US" altLang="ko-KR" dirty="0" smtClean="0"/>
          </a:p>
          <a:p>
            <a:r>
              <a:rPr lang="en-US" altLang="ko-KR" dirty="0" smtClean="0"/>
              <a:t>Lock bit is used to protect any unwanted write to each section.</a:t>
            </a:r>
            <a:endParaRPr lang="en-GB" altLang="ko-KR" dirty="0" smtClean="0"/>
          </a:p>
          <a:p>
            <a:endParaRPr lang="en-US" altLang="ko-KR"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853" y="4111773"/>
            <a:ext cx="6173887" cy="1881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슬라이드 번호 개체 틀 1"/>
          <p:cNvSpPr>
            <a:spLocks noGrp="1"/>
          </p:cNvSpPr>
          <p:nvPr>
            <p:ph type="sldNum" sz="quarter" idx="12"/>
          </p:nvPr>
        </p:nvSpPr>
        <p:spPr/>
        <p:txBody>
          <a:bodyPr/>
          <a:lstStyle/>
          <a:p>
            <a:fld id="{2D142775-8AFA-4C0E-ABB6-453B16820F48}" type="slidenum">
              <a:rPr lang="ko-KR" altLang="en-US" smtClean="0"/>
              <a:t>22</a:t>
            </a:fld>
            <a:endParaRPr lang="ko-KR" altLang="en-US"/>
          </a:p>
        </p:txBody>
      </p:sp>
    </p:spTree>
    <p:extLst>
      <p:ext uri="{BB962C8B-B14F-4D97-AF65-F5344CB8AC3E}">
        <p14:creationId xmlns:p14="http://schemas.microsoft.com/office/powerpoint/2010/main" val="22937967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smtClean="0"/>
              <a:t>Data Memory</a:t>
            </a:r>
            <a:endParaRPr lang="en-GB" altLang="ko-KR" dirty="0" smtClean="0"/>
          </a:p>
        </p:txBody>
      </p:sp>
      <p:sp>
        <p:nvSpPr>
          <p:cNvPr id="27651" name="Rectangle 3"/>
          <p:cNvSpPr>
            <a:spLocks noGrp="1" noChangeArrowheads="1"/>
          </p:cNvSpPr>
          <p:nvPr>
            <p:ph idx="1"/>
          </p:nvPr>
        </p:nvSpPr>
        <p:spPr/>
        <p:txBody>
          <a:bodyPr/>
          <a:lstStyle/>
          <a:p>
            <a:r>
              <a:rPr lang="en-US" altLang="ko-KR" dirty="0" smtClean="0"/>
              <a:t>SRAM data memory</a:t>
            </a:r>
          </a:p>
          <a:p>
            <a:r>
              <a:rPr lang="en-US" altLang="ko-KR" dirty="0" smtClean="0"/>
              <a:t>Unified data memory map</a:t>
            </a:r>
          </a:p>
          <a:p>
            <a:pPr lvl="1"/>
            <a:r>
              <a:rPr lang="en-US" altLang="ko-KR" dirty="0" smtClean="0"/>
              <a:t>GPR, I/O registers, internal data SRAM are mapped to an unified memory space.</a:t>
            </a:r>
          </a:p>
          <a:p>
            <a:r>
              <a:rPr lang="en-GB" altLang="ko-KR" dirty="0" smtClean="0"/>
              <a:t>Addressing modes</a:t>
            </a:r>
          </a:p>
          <a:p>
            <a:pPr lvl="1"/>
            <a:r>
              <a:rPr lang="en-GB" altLang="ko-KR" dirty="0" smtClean="0"/>
              <a:t>Direct, Indirect, Indirect with displacement, Indirect with pre-decrement, Indirect with post-increment.</a:t>
            </a:r>
          </a:p>
          <a:p>
            <a:r>
              <a:rPr lang="en-GB" altLang="ko-KR" dirty="0" smtClean="0"/>
              <a:t>How to access to I/O space</a:t>
            </a:r>
          </a:p>
          <a:p>
            <a:pPr lvl="1"/>
            <a:r>
              <a:rPr lang="en-GB" altLang="ko-KR" dirty="0" smtClean="0"/>
              <a:t>Same as data memory access :</a:t>
            </a:r>
            <a:r>
              <a:rPr lang="en-US" altLang="ko-KR" dirty="0" smtClean="0"/>
              <a:t> </a:t>
            </a:r>
            <a:r>
              <a:rPr lang="en-GB" altLang="ko-KR" dirty="0" smtClean="0"/>
              <a:t>LD/LDS/LDD, ST/STS/STD </a:t>
            </a:r>
            <a:r>
              <a:rPr lang="en-US" altLang="ko-KR" dirty="0" smtClean="0"/>
              <a:t>instructions.</a:t>
            </a:r>
          </a:p>
          <a:p>
            <a:pPr lvl="1"/>
            <a:r>
              <a:rPr lang="en-US" altLang="ko-KR" dirty="0" smtClean="0"/>
              <a:t>Access as a separate I/O space</a:t>
            </a:r>
            <a:r>
              <a:rPr lang="ko-KR" altLang="en-US" dirty="0" smtClean="0"/>
              <a:t> </a:t>
            </a:r>
            <a:r>
              <a:rPr lang="en-US" altLang="ko-KR" dirty="0" smtClean="0"/>
              <a:t>: </a:t>
            </a:r>
            <a:r>
              <a:rPr lang="en-GB" altLang="ko-KR" dirty="0" smtClean="0"/>
              <a:t>IN/OUT instructions. </a:t>
            </a:r>
          </a:p>
          <a:p>
            <a:pPr lvl="1"/>
            <a:endParaRPr lang="en-US" altLang="ko-KR" dirty="0" smtClean="0"/>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23</a:t>
            </a:fld>
            <a:endParaRPr lang="ko-KR" altLang="en-US"/>
          </a:p>
        </p:txBody>
      </p:sp>
      <p:pic>
        <p:nvPicPr>
          <p:cNvPr id="3" name="그림 2"/>
          <p:cNvPicPr>
            <a:picLocks noChangeAspect="1"/>
          </p:cNvPicPr>
          <p:nvPr/>
        </p:nvPicPr>
        <p:blipFill>
          <a:blip r:embed="rId3"/>
          <a:stretch>
            <a:fillRect/>
          </a:stretch>
        </p:blipFill>
        <p:spPr>
          <a:xfrm>
            <a:off x="4057675" y="4002503"/>
            <a:ext cx="4476725" cy="1834484"/>
          </a:xfrm>
          <a:prstGeom prst="rect">
            <a:avLst/>
          </a:prstGeom>
        </p:spPr>
      </p:pic>
    </p:spTree>
    <p:extLst>
      <p:ext uri="{BB962C8B-B14F-4D97-AF65-F5344CB8AC3E}">
        <p14:creationId xmlns:p14="http://schemas.microsoft.com/office/powerpoint/2010/main" val="6128297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GB" altLang="ko-KR" smtClean="0"/>
              <a:t>I/O </a:t>
            </a:r>
            <a:r>
              <a:rPr lang="en-US" altLang="ko-KR" smtClean="0"/>
              <a:t>Space</a:t>
            </a:r>
            <a:endParaRPr lang="en-GB" altLang="ko-KR" dirty="0" smtClean="0"/>
          </a:p>
        </p:txBody>
      </p:sp>
      <p:sp>
        <p:nvSpPr>
          <p:cNvPr id="32771" name="Rectangle 3"/>
          <p:cNvSpPr>
            <a:spLocks noGrp="1" noChangeArrowheads="1"/>
          </p:cNvSpPr>
          <p:nvPr>
            <p:ph idx="1"/>
          </p:nvPr>
        </p:nvSpPr>
        <p:spPr/>
        <p:txBody>
          <a:bodyPr/>
          <a:lstStyle/>
          <a:p>
            <a:r>
              <a:rPr lang="en-US" altLang="ko-KR" dirty="0" smtClean="0"/>
              <a:t>I/O </a:t>
            </a:r>
            <a:r>
              <a:rPr lang="en-US" altLang="ko-KR" dirty="0"/>
              <a:t>Registers within the address range 0x00 - 0x1F are directly </a:t>
            </a:r>
            <a:r>
              <a:rPr lang="en-US" altLang="ko-KR" dirty="0" smtClean="0"/>
              <a:t>bit-accessible </a:t>
            </a:r>
            <a:r>
              <a:rPr lang="en-US" altLang="ko-KR" dirty="0"/>
              <a:t>using the SBI and CBI instructions. </a:t>
            </a:r>
            <a:endParaRPr lang="en-GB" altLang="ko-KR" dirty="0" smtClean="0"/>
          </a:p>
          <a:p>
            <a:pPr lvl="1"/>
            <a:endParaRPr lang="en-GB" altLang="ko-KR" dirty="0" smtClean="0"/>
          </a:p>
          <a:p>
            <a:r>
              <a:rPr lang="en-GB" altLang="ko-KR" dirty="0" smtClean="0"/>
              <a:t>Special Function Registers (SFR) </a:t>
            </a:r>
          </a:p>
          <a:p>
            <a:pPr lvl="1"/>
            <a:r>
              <a:rPr lang="en-GB" altLang="ko-KR" dirty="0" smtClean="0"/>
              <a:t>SREG : $5F</a:t>
            </a:r>
          </a:p>
          <a:p>
            <a:pPr lvl="1"/>
            <a:r>
              <a:rPr lang="en-US" altLang="ko-KR" dirty="0" smtClean="0"/>
              <a:t>SP</a:t>
            </a:r>
            <a:r>
              <a:rPr lang="en-GB" altLang="ko-KR" dirty="0" smtClean="0"/>
              <a:t> : SPH ($5E), SPL ($5D)</a:t>
            </a:r>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24</a:t>
            </a:fld>
            <a:endParaRPr lang="ko-KR" altLang="en-US"/>
          </a:p>
        </p:txBody>
      </p:sp>
    </p:spTree>
    <p:extLst>
      <p:ext uri="{BB962C8B-B14F-4D97-AF65-F5344CB8AC3E}">
        <p14:creationId xmlns:p14="http://schemas.microsoft.com/office/powerpoint/2010/main" val="2335131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ko-KR" smtClean="0"/>
              <a:t>Data Memory</a:t>
            </a:r>
            <a:endParaRPr lang="en-GB" altLang="ko-KR" dirty="0" smtClean="0"/>
          </a:p>
        </p:txBody>
      </p:sp>
      <p:sp>
        <p:nvSpPr>
          <p:cNvPr id="27651" name="Rectangle 3"/>
          <p:cNvSpPr>
            <a:spLocks noGrp="1" noChangeArrowheads="1"/>
          </p:cNvSpPr>
          <p:nvPr>
            <p:ph idx="1"/>
          </p:nvPr>
        </p:nvSpPr>
        <p:spPr/>
        <p:txBody>
          <a:bodyPr/>
          <a:lstStyle/>
          <a:p>
            <a:r>
              <a:rPr lang="en-US" altLang="ko-KR" smtClean="0"/>
              <a:t>Memory Access : 2 cycles</a:t>
            </a:r>
            <a:endParaRPr lang="en-US" altLang="ko-KR"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90" y="1517021"/>
            <a:ext cx="5915025"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슬라이드 번호 개체 틀 1"/>
          <p:cNvSpPr>
            <a:spLocks noGrp="1"/>
          </p:cNvSpPr>
          <p:nvPr>
            <p:ph type="sldNum" sz="quarter" idx="12"/>
          </p:nvPr>
        </p:nvSpPr>
        <p:spPr/>
        <p:txBody>
          <a:bodyPr/>
          <a:lstStyle/>
          <a:p>
            <a:fld id="{2D142775-8AFA-4C0E-ABB6-453B16820F48}" type="slidenum">
              <a:rPr lang="ko-KR" altLang="en-US" smtClean="0"/>
              <a:t>25</a:t>
            </a:fld>
            <a:endParaRPr lang="ko-KR" altLang="en-US"/>
          </a:p>
        </p:txBody>
      </p:sp>
    </p:spTree>
    <p:extLst>
      <p:ext uri="{BB962C8B-B14F-4D97-AF65-F5344CB8AC3E}">
        <p14:creationId xmlns:p14="http://schemas.microsoft.com/office/powerpoint/2010/main" val="9839312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altLang="ko-KR" smtClean="0"/>
              <a:t>Data Memory (EEPROM)</a:t>
            </a:r>
            <a:endParaRPr lang="en-GB" altLang="ko-KR" dirty="0" smtClean="0"/>
          </a:p>
        </p:txBody>
      </p:sp>
      <p:sp>
        <p:nvSpPr>
          <p:cNvPr id="34819" name="Rectangle 3"/>
          <p:cNvSpPr>
            <a:spLocks noGrp="1" noChangeArrowheads="1"/>
          </p:cNvSpPr>
          <p:nvPr>
            <p:ph idx="1"/>
          </p:nvPr>
        </p:nvSpPr>
        <p:spPr/>
        <p:txBody>
          <a:bodyPr/>
          <a:lstStyle/>
          <a:p>
            <a:r>
              <a:rPr lang="en-GB" altLang="ko-KR" dirty="0" smtClean="0"/>
              <a:t>On-chip EEPROM </a:t>
            </a:r>
          </a:p>
          <a:p>
            <a:pPr lvl="1"/>
            <a:r>
              <a:rPr lang="en-US" altLang="ko-KR" dirty="0" smtClean="0"/>
              <a:t>Permanent data storage. Non-volatile</a:t>
            </a:r>
            <a:endParaRPr lang="en-GB" altLang="ko-KR" dirty="0" smtClean="0"/>
          </a:p>
          <a:p>
            <a:pPr lvl="2"/>
            <a:r>
              <a:rPr lang="en-US" altLang="ko-KR" dirty="0" smtClean="0"/>
              <a:t>Separate memory space</a:t>
            </a:r>
            <a:r>
              <a:rPr lang="en-GB" altLang="ko-KR" dirty="0" smtClean="0"/>
              <a:t>.</a:t>
            </a:r>
          </a:p>
          <a:p>
            <a:pPr lvl="1"/>
            <a:r>
              <a:rPr lang="en-US" altLang="ko-KR" dirty="0" smtClean="0"/>
              <a:t>Duration</a:t>
            </a:r>
          </a:p>
          <a:p>
            <a:pPr lvl="2"/>
            <a:r>
              <a:rPr lang="en-GB" altLang="ko-KR" dirty="0" smtClean="0"/>
              <a:t>100,000 write/erase cycle</a:t>
            </a:r>
            <a:r>
              <a:rPr lang="en-US" altLang="ko-KR" dirty="0" smtClean="0"/>
              <a:t>.</a:t>
            </a:r>
            <a:endParaRPr lang="en-GB" altLang="ko-KR" dirty="0" smtClean="0"/>
          </a:p>
          <a:p>
            <a:endParaRPr lang="en-GB" altLang="ko-KR" dirty="0" smtClean="0"/>
          </a:p>
          <a:p>
            <a:r>
              <a:rPr lang="en-GB" altLang="ko-KR" dirty="0" smtClean="0"/>
              <a:t>EEPROM access registers</a:t>
            </a:r>
          </a:p>
          <a:p>
            <a:pPr lvl="1"/>
            <a:r>
              <a:rPr lang="en-GB" altLang="ko-KR" dirty="0" smtClean="0"/>
              <a:t>used for EEPROM access.</a:t>
            </a:r>
          </a:p>
          <a:p>
            <a:pPr lvl="2"/>
            <a:r>
              <a:rPr lang="en-GB" altLang="ko-KR" dirty="0" smtClean="0"/>
              <a:t>EEPROM address register : EEARH, EEARL</a:t>
            </a:r>
          </a:p>
          <a:p>
            <a:pPr lvl="2"/>
            <a:r>
              <a:rPr lang="en-GB" altLang="ko-KR" dirty="0" smtClean="0"/>
              <a:t>EEPROM data register : EEDR</a:t>
            </a:r>
          </a:p>
          <a:p>
            <a:pPr lvl="2"/>
            <a:r>
              <a:rPr lang="en-GB" altLang="ko-KR" dirty="0" smtClean="0"/>
              <a:t>EEPROM control register : EECR</a:t>
            </a:r>
          </a:p>
          <a:p>
            <a:endParaRPr lang="en-GB" altLang="ko-KR" dirty="0" smtClean="0"/>
          </a:p>
          <a:p>
            <a:r>
              <a:rPr lang="en-US" altLang="ko-KR" dirty="0" smtClean="0"/>
              <a:t>CPU halt</a:t>
            </a:r>
          </a:p>
          <a:p>
            <a:pPr lvl="1"/>
            <a:r>
              <a:rPr lang="en-US" altLang="ko-KR" dirty="0" smtClean="0"/>
              <a:t>When </a:t>
            </a:r>
            <a:r>
              <a:rPr lang="en-US" altLang="ko-KR" dirty="0"/>
              <a:t>the EEPROM is read, the CPU is halted for four clock cycles before the next instruction is executed. </a:t>
            </a:r>
            <a:endParaRPr lang="en-US" altLang="ko-KR" dirty="0" smtClean="0"/>
          </a:p>
          <a:p>
            <a:pPr lvl="1"/>
            <a:r>
              <a:rPr lang="en-US" altLang="ko-KR" dirty="0" smtClean="0"/>
              <a:t>When </a:t>
            </a:r>
            <a:r>
              <a:rPr lang="en-US" altLang="ko-KR" dirty="0"/>
              <a:t>the EEPROM is written, the CPU is halted for two clock cycles before the next instruction is executed.</a:t>
            </a:r>
          </a:p>
          <a:p>
            <a:pPr lvl="1"/>
            <a:endParaRPr lang="en-GB" altLang="ko-KR" dirty="0" smtClean="0"/>
          </a:p>
          <a:p>
            <a:pPr lvl="1"/>
            <a:endParaRPr lang="en-GB" altLang="ko-KR" dirty="0" smtClean="0"/>
          </a:p>
          <a:p>
            <a:endParaRPr lang="en-GB" altLang="ko-KR" dirty="0" smtClean="0"/>
          </a:p>
        </p:txBody>
      </p:sp>
      <p:sp>
        <p:nvSpPr>
          <p:cNvPr id="2" name="슬라이드 번호 개체 틀 1"/>
          <p:cNvSpPr>
            <a:spLocks noGrp="1"/>
          </p:cNvSpPr>
          <p:nvPr>
            <p:ph type="sldNum" sz="quarter" idx="12"/>
          </p:nvPr>
        </p:nvSpPr>
        <p:spPr/>
        <p:txBody>
          <a:bodyPr/>
          <a:lstStyle/>
          <a:p>
            <a:fld id="{2D142775-8AFA-4C0E-ABB6-453B16820F48}" type="slidenum">
              <a:rPr lang="ko-KR" altLang="en-US" smtClean="0"/>
              <a:t>26</a:t>
            </a:fld>
            <a:endParaRPr lang="ko-KR" altLang="en-US"/>
          </a:p>
        </p:txBody>
      </p:sp>
    </p:spTree>
    <p:extLst>
      <p:ext uri="{BB962C8B-B14F-4D97-AF65-F5344CB8AC3E}">
        <p14:creationId xmlns:p14="http://schemas.microsoft.com/office/powerpoint/2010/main" val="16736729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ltLang="ko-KR" dirty="0" smtClean="0"/>
              <a:t>I/O’s of ATmega328</a:t>
            </a:r>
          </a:p>
        </p:txBody>
      </p:sp>
      <p:sp>
        <p:nvSpPr>
          <p:cNvPr id="7" name="슬라이드 번호 개체 틀 6"/>
          <p:cNvSpPr>
            <a:spLocks noGrp="1"/>
          </p:cNvSpPr>
          <p:nvPr>
            <p:ph type="sldNum" sz="quarter" idx="4294967295"/>
          </p:nvPr>
        </p:nvSpPr>
        <p:spPr>
          <a:xfrm>
            <a:off x="9753600" y="6308725"/>
            <a:ext cx="2438400" cy="371475"/>
          </a:xfrm>
        </p:spPr>
        <p:txBody>
          <a:bodyPr/>
          <a:lstStyle/>
          <a:p>
            <a:fld id="{ADAB2113-4421-49D5-9488-264777B2596C}" type="slidenum">
              <a:rPr lang="en-US" altLang="ko-KR" smtClean="0"/>
              <a:pPr/>
              <a:t>27</a:t>
            </a:fld>
            <a:endParaRPr lang="en-US" altLang="ko-KR"/>
          </a:p>
        </p:txBody>
      </p:sp>
    </p:spTree>
    <p:extLst>
      <p:ext uri="{BB962C8B-B14F-4D97-AF65-F5344CB8AC3E}">
        <p14:creationId xmlns:p14="http://schemas.microsoft.com/office/powerpoint/2010/main" val="13110243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altLang="ko-KR" dirty="0" smtClean="0"/>
              <a:t>On-chip I/O’s</a:t>
            </a:r>
          </a:p>
        </p:txBody>
      </p:sp>
      <p:sp>
        <p:nvSpPr>
          <p:cNvPr id="245764" name="Rectangle 4"/>
          <p:cNvSpPr>
            <a:spLocks noGrp="1" noChangeArrowheads="1"/>
          </p:cNvSpPr>
          <p:nvPr>
            <p:ph idx="1"/>
          </p:nvPr>
        </p:nvSpPr>
        <p:spPr/>
        <p:txBody>
          <a:bodyPr>
            <a:normAutofit/>
          </a:bodyPr>
          <a:lstStyle/>
          <a:p>
            <a:r>
              <a:rPr lang="en-US" altLang="ko-KR" dirty="0" smtClean="0"/>
              <a:t>GPIO (General purpose I/O)</a:t>
            </a:r>
          </a:p>
          <a:p>
            <a:pPr lvl="1"/>
            <a:r>
              <a:rPr lang="en-GB" altLang="ko-KR" dirty="0" smtClean="0"/>
              <a:t>23 x Programmable I/O’s</a:t>
            </a:r>
          </a:p>
          <a:p>
            <a:pPr lvl="2"/>
            <a:r>
              <a:rPr lang="en-GB" altLang="ko-KR" dirty="0" smtClean="0"/>
              <a:t>8-bit port :B, D</a:t>
            </a:r>
          </a:p>
          <a:p>
            <a:pPr lvl="2"/>
            <a:r>
              <a:rPr lang="en-GB" altLang="ko-KR" dirty="0"/>
              <a:t>7</a:t>
            </a:r>
            <a:r>
              <a:rPr lang="en-GB" altLang="ko-KR" dirty="0" smtClean="0"/>
              <a:t>-bit port : C</a:t>
            </a:r>
          </a:p>
          <a:p>
            <a:r>
              <a:rPr lang="en-US" altLang="ko-KR" dirty="0" smtClean="0"/>
              <a:t>Timer</a:t>
            </a:r>
          </a:p>
          <a:p>
            <a:pPr lvl="1"/>
            <a:r>
              <a:rPr lang="en-GB" altLang="ko-KR" dirty="0" smtClean="0"/>
              <a:t>2 x 8-bit timer (Timer-0/Timer-2)</a:t>
            </a:r>
          </a:p>
          <a:p>
            <a:pPr lvl="1"/>
            <a:r>
              <a:rPr lang="en-GB" altLang="ko-KR" dirty="0"/>
              <a:t>1</a:t>
            </a:r>
            <a:r>
              <a:rPr lang="en-GB" altLang="ko-KR" dirty="0" smtClean="0"/>
              <a:t> x 16-bit timer (Timer-1)</a:t>
            </a:r>
          </a:p>
          <a:p>
            <a:pPr lvl="1"/>
            <a:r>
              <a:rPr lang="en-GB" altLang="ko-KR" dirty="0" smtClean="0"/>
              <a:t>1 </a:t>
            </a:r>
            <a:r>
              <a:rPr lang="en-US" altLang="ko-KR" dirty="0" smtClean="0"/>
              <a:t>x RTC(</a:t>
            </a:r>
            <a:r>
              <a:rPr lang="en-US" altLang="ko-KR" dirty="0" err="1" smtClean="0"/>
              <a:t>realtime</a:t>
            </a:r>
            <a:r>
              <a:rPr lang="en-US" altLang="ko-KR" dirty="0" smtClean="0"/>
              <a:t> clock) with separate </a:t>
            </a:r>
            <a:r>
              <a:rPr lang="en-US" altLang="ko-KR" dirty="0" err="1" smtClean="0"/>
              <a:t>osclliator</a:t>
            </a:r>
            <a:endParaRPr lang="en-US" altLang="ko-KR" dirty="0" smtClean="0"/>
          </a:p>
          <a:p>
            <a:pPr lvl="1"/>
            <a:r>
              <a:rPr lang="en-GB" altLang="ko-KR" dirty="0" smtClean="0"/>
              <a:t>1 x Watchdog timer : </a:t>
            </a:r>
            <a:r>
              <a:rPr lang="en-US" altLang="ko-KR" dirty="0"/>
              <a:t>p</a:t>
            </a:r>
            <a:r>
              <a:rPr lang="en-GB" altLang="ko-KR" dirty="0" err="1" smtClean="0"/>
              <a:t>rogrammable</a:t>
            </a:r>
            <a:endParaRPr lang="en-GB" altLang="ko-KR" dirty="0" smtClean="0"/>
          </a:p>
          <a:p>
            <a:pPr lvl="2"/>
            <a:endParaRPr lang="en-GB" altLang="ko-KR" dirty="0" smtClean="0"/>
          </a:p>
          <a:p>
            <a:r>
              <a:rPr lang="en-US" altLang="ko-KR" dirty="0" smtClean="0"/>
              <a:t>PWM (Pulse Width Modulation)</a:t>
            </a:r>
          </a:p>
          <a:p>
            <a:pPr lvl="1"/>
            <a:r>
              <a:rPr lang="en-US" altLang="ko-KR" dirty="0" smtClean="0"/>
              <a:t>6 x </a:t>
            </a:r>
            <a:r>
              <a:rPr lang="en-US" altLang="ko-KR" dirty="0"/>
              <a:t>PWM channels</a:t>
            </a:r>
          </a:p>
          <a:p>
            <a:endParaRPr lang="en-US" altLang="ko-KR" dirty="0" smtClean="0"/>
          </a:p>
        </p:txBody>
      </p:sp>
      <p:pic>
        <p:nvPicPr>
          <p:cNvPr id="6" name="그림 5"/>
          <p:cNvPicPr>
            <a:picLocks noChangeAspect="1"/>
          </p:cNvPicPr>
          <p:nvPr/>
        </p:nvPicPr>
        <p:blipFill>
          <a:blip r:embed="rId3"/>
          <a:stretch>
            <a:fillRect/>
          </a:stretch>
        </p:blipFill>
        <p:spPr>
          <a:xfrm>
            <a:off x="6652548" y="71181"/>
            <a:ext cx="4960241" cy="6717807"/>
          </a:xfrm>
          <a:prstGeom prst="rect">
            <a:avLst/>
          </a:prstGeom>
        </p:spPr>
      </p:pic>
      <p:sp>
        <p:nvSpPr>
          <p:cNvPr id="2" name="슬라이드 번호 개체 틀 1"/>
          <p:cNvSpPr>
            <a:spLocks noGrp="1"/>
          </p:cNvSpPr>
          <p:nvPr>
            <p:ph type="sldNum" sz="quarter" idx="12"/>
          </p:nvPr>
        </p:nvSpPr>
        <p:spPr/>
        <p:txBody>
          <a:bodyPr/>
          <a:lstStyle/>
          <a:p>
            <a:fld id="{2D142775-8AFA-4C0E-ABB6-453B16820F48}" type="slidenum">
              <a:rPr lang="ko-KR" altLang="en-US" smtClean="0"/>
              <a:t>28</a:t>
            </a:fld>
            <a:endParaRPr lang="ko-KR" altLang="en-US"/>
          </a:p>
        </p:txBody>
      </p:sp>
    </p:spTree>
    <p:extLst>
      <p:ext uri="{BB962C8B-B14F-4D97-AF65-F5344CB8AC3E}">
        <p14:creationId xmlns:p14="http://schemas.microsoft.com/office/powerpoint/2010/main" val="772150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altLang="ko-KR" dirty="0" smtClean="0"/>
              <a:t>On-chip I/O’s</a:t>
            </a:r>
          </a:p>
        </p:txBody>
      </p:sp>
      <p:sp>
        <p:nvSpPr>
          <p:cNvPr id="245764" name="Rectangle 4"/>
          <p:cNvSpPr>
            <a:spLocks noGrp="1" noChangeArrowheads="1"/>
          </p:cNvSpPr>
          <p:nvPr>
            <p:ph idx="1"/>
          </p:nvPr>
        </p:nvSpPr>
        <p:spPr/>
        <p:txBody>
          <a:bodyPr>
            <a:normAutofit/>
          </a:bodyPr>
          <a:lstStyle/>
          <a:p>
            <a:r>
              <a:rPr lang="en-US" altLang="ko-KR" dirty="0" smtClean="0"/>
              <a:t>Analog interface</a:t>
            </a:r>
          </a:p>
          <a:p>
            <a:pPr lvl="1"/>
            <a:r>
              <a:rPr lang="en-US" altLang="ko-KR" dirty="0" smtClean="0"/>
              <a:t>8-ch </a:t>
            </a:r>
            <a:r>
              <a:rPr lang="en-US" altLang="ko-KR" dirty="0"/>
              <a:t>10-bit ADC in TQFP/MLF/QFN package</a:t>
            </a:r>
          </a:p>
          <a:p>
            <a:pPr lvl="1"/>
            <a:r>
              <a:rPr lang="en-US" altLang="ko-KR" dirty="0"/>
              <a:t>6-ch 10-bit ADC in PDIP package</a:t>
            </a:r>
          </a:p>
          <a:p>
            <a:pPr lvl="1"/>
            <a:r>
              <a:rPr lang="en-US" altLang="ko-KR" dirty="0" smtClean="0"/>
              <a:t>Analog comparator</a:t>
            </a:r>
          </a:p>
          <a:p>
            <a:endParaRPr lang="en-GB" altLang="ko-KR" dirty="0" smtClean="0"/>
          </a:p>
          <a:p>
            <a:r>
              <a:rPr lang="en-GB" altLang="ko-KR" dirty="0" smtClean="0"/>
              <a:t>Communication interface</a:t>
            </a:r>
          </a:p>
          <a:p>
            <a:pPr lvl="1"/>
            <a:r>
              <a:rPr lang="en-US" altLang="ko-KR" dirty="0" smtClean="0"/>
              <a:t>1 x </a:t>
            </a:r>
            <a:r>
              <a:rPr lang="en-US" altLang="ko-KR" dirty="0"/>
              <a:t>UART</a:t>
            </a:r>
          </a:p>
          <a:p>
            <a:pPr lvl="1"/>
            <a:r>
              <a:rPr lang="en-US" altLang="ko-KR" dirty="0"/>
              <a:t>1 </a:t>
            </a:r>
            <a:r>
              <a:rPr lang="en-US" altLang="ko-KR" dirty="0" smtClean="0"/>
              <a:t>x SPI</a:t>
            </a:r>
            <a:endParaRPr lang="en-US" altLang="ko-KR" dirty="0"/>
          </a:p>
          <a:p>
            <a:pPr lvl="1"/>
            <a:r>
              <a:rPr lang="en-US" altLang="ko-KR" dirty="0"/>
              <a:t>1 </a:t>
            </a:r>
            <a:r>
              <a:rPr lang="en-US" altLang="ko-KR" dirty="0" smtClean="0"/>
              <a:t>x I2C</a:t>
            </a:r>
            <a:endParaRPr lang="en-US" altLang="ko-KR" dirty="0"/>
          </a:p>
        </p:txBody>
      </p:sp>
      <p:pic>
        <p:nvPicPr>
          <p:cNvPr id="6" name="그림 5"/>
          <p:cNvPicPr>
            <a:picLocks noChangeAspect="1"/>
          </p:cNvPicPr>
          <p:nvPr/>
        </p:nvPicPr>
        <p:blipFill>
          <a:blip r:embed="rId3"/>
          <a:stretch>
            <a:fillRect/>
          </a:stretch>
        </p:blipFill>
        <p:spPr>
          <a:xfrm>
            <a:off x="6652548" y="71181"/>
            <a:ext cx="4960241" cy="6717807"/>
          </a:xfrm>
          <a:prstGeom prst="rect">
            <a:avLst/>
          </a:prstGeom>
        </p:spPr>
      </p:pic>
      <p:sp>
        <p:nvSpPr>
          <p:cNvPr id="2" name="슬라이드 번호 개체 틀 1"/>
          <p:cNvSpPr>
            <a:spLocks noGrp="1"/>
          </p:cNvSpPr>
          <p:nvPr>
            <p:ph type="sldNum" sz="quarter" idx="12"/>
          </p:nvPr>
        </p:nvSpPr>
        <p:spPr/>
        <p:txBody>
          <a:bodyPr/>
          <a:lstStyle/>
          <a:p>
            <a:fld id="{2D142775-8AFA-4C0E-ABB6-453B16820F48}" type="slidenum">
              <a:rPr lang="ko-KR" altLang="en-US" smtClean="0"/>
              <a:t>29</a:t>
            </a:fld>
            <a:endParaRPr lang="ko-KR" altLang="en-US"/>
          </a:p>
        </p:txBody>
      </p:sp>
    </p:spTree>
    <p:extLst>
      <p:ext uri="{BB962C8B-B14F-4D97-AF65-F5344CB8AC3E}">
        <p14:creationId xmlns:p14="http://schemas.microsoft.com/office/powerpoint/2010/main" val="28693239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제목 7"/>
          <p:cNvSpPr>
            <a:spLocks noGrp="1"/>
          </p:cNvSpPr>
          <p:nvPr>
            <p:ph type="title"/>
          </p:nvPr>
        </p:nvSpPr>
        <p:spPr/>
        <p:txBody>
          <a:bodyPr/>
          <a:lstStyle/>
          <a:p>
            <a:r>
              <a:rPr lang="en-US" altLang="ko-KR" smtClean="0"/>
              <a:t>Training Kit</a:t>
            </a:r>
            <a:endParaRPr lang="ko-KR" altLang="en-US" dirty="0" smtClean="0"/>
          </a:p>
        </p:txBody>
      </p:sp>
      <p:sp>
        <p:nvSpPr>
          <p:cNvPr id="10243" name="내용 개체 틀 6"/>
          <p:cNvSpPr>
            <a:spLocks noGrp="1"/>
          </p:cNvSpPr>
          <p:nvPr>
            <p:ph idx="1"/>
          </p:nvPr>
        </p:nvSpPr>
        <p:spPr/>
        <p:txBody>
          <a:bodyPr/>
          <a:lstStyle/>
          <a:p>
            <a:r>
              <a:rPr lang="en-US" altLang="ko-KR" dirty="0" smtClean="0"/>
              <a:t>KT </a:t>
            </a:r>
            <a:r>
              <a:rPr lang="en-US" altLang="ko-KR" dirty="0" err="1" smtClean="0"/>
              <a:t>IoTMakers</a:t>
            </a:r>
            <a:r>
              <a:rPr lang="en-US" altLang="ko-KR" dirty="0" smtClean="0"/>
              <a:t> Starter Kit</a:t>
            </a:r>
          </a:p>
          <a:p>
            <a:pPr lvl="1"/>
            <a:r>
              <a:rPr lang="en-US" altLang="ko-KR" dirty="0" smtClean="0"/>
              <a:t>Arduino UNO compatible</a:t>
            </a:r>
          </a:p>
          <a:p>
            <a:pPr lvl="2"/>
            <a:r>
              <a:rPr lang="en-US" altLang="ko-KR" dirty="0" smtClean="0">
                <a:hlinkClick r:id="rId3"/>
              </a:rPr>
              <a:t>http://www.wowsystem.co.kr/index.php</a:t>
            </a:r>
            <a:endParaRPr lang="en-US" altLang="ko-KR" dirty="0" smtClean="0"/>
          </a:p>
          <a:p>
            <a:endParaRPr lang="en-US" altLang="ko-KR" dirty="0" smtClean="0"/>
          </a:p>
          <a:p>
            <a:r>
              <a:rPr lang="en-US" altLang="ko-KR" dirty="0" smtClean="0"/>
              <a:t>Main board</a:t>
            </a:r>
          </a:p>
          <a:p>
            <a:pPr lvl="1"/>
            <a:r>
              <a:rPr lang="en-US" altLang="ko-KR" dirty="0" smtClean="0"/>
              <a:t>Processor : ATmega328-AU, </a:t>
            </a:r>
          </a:p>
          <a:p>
            <a:pPr lvl="2"/>
            <a:r>
              <a:rPr lang="en-US" altLang="ko-KR" dirty="0" smtClean="0">
                <a:hlinkClick r:id="rId4"/>
              </a:rPr>
              <a:t>https://kr.mouser.com/ProductDetail/Microchip-Technology-Atmel/ATMEGA328-AU?qs=lwdSMh1%2FoYJRHuGBjWz9Pg==</a:t>
            </a:r>
            <a:endParaRPr lang="en-US" altLang="ko-KR" dirty="0" smtClean="0"/>
          </a:p>
          <a:p>
            <a:endParaRPr lang="en-US" altLang="ko-KR" dirty="0" smtClean="0"/>
          </a:p>
          <a:p>
            <a:r>
              <a:rPr lang="en-US" altLang="ko-KR" dirty="0" smtClean="0"/>
              <a:t>I/O board</a:t>
            </a:r>
          </a:p>
          <a:p>
            <a:pPr lvl="1"/>
            <a:r>
              <a:rPr lang="en-US" altLang="ko-KR" dirty="0" smtClean="0"/>
              <a:t>Wi-Fi Shield</a:t>
            </a:r>
          </a:p>
          <a:p>
            <a:pPr lvl="1"/>
            <a:r>
              <a:rPr lang="en-US" altLang="ko-KR" dirty="0" smtClean="0"/>
              <a:t>LED Module</a:t>
            </a:r>
          </a:p>
          <a:p>
            <a:pPr lvl="1"/>
            <a:r>
              <a:rPr lang="en-US" altLang="ko-KR" dirty="0" smtClean="0"/>
              <a:t>FND Module</a:t>
            </a:r>
          </a:p>
          <a:p>
            <a:pPr lvl="1"/>
            <a:r>
              <a:rPr lang="en-US" altLang="ko-KR" dirty="0" smtClean="0"/>
              <a:t>Ambient Light Sensor Module</a:t>
            </a:r>
          </a:p>
          <a:p>
            <a:pPr lvl="1"/>
            <a:r>
              <a:rPr lang="en-US" altLang="ko-KR" dirty="0" smtClean="0"/>
              <a:t>Temperature Sensor Module</a:t>
            </a:r>
          </a:p>
          <a:p>
            <a:pPr lvl="1"/>
            <a:r>
              <a:rPr lang="en-US" altLang="ko-KR" dirty="0" smtClean="0"/>
              <a:t>Ultrasonic Sensor Module</a:t>
            </a:r>
          </a:p>
          <a:p>
            <a:pPr lvl="1"/>
            <a:r>
              <a:rPr lang="en-US" altLang="ko-KR" dirty="0" smtClean="0"/>
              <a:t>Motor Module</a:t>
            </a:r>
          </a:p>
        </p:txBody>
      </p:sp>
      <p:sp>
        <p:nvSpPr>
          <p:cNvPr id="7" name="슬라이드 번호 개체 틀 6"/>
          <p:cNvSpPr>
            <a:spLocks noGrp="1"/>
          </p:cNvSpPr>
          <p:nvPr>
            <p:ph type="sldNum" sz="quarter" idx="12"/>
          </p:nvPr>
        </p:nvSpPr>
        <p:spPr/>
        <p:txBody>
          <a:bodyPr/>
          <a:lstStyle/>
          <a:p>
            <a:fld id="{2D142775-8AFA-4C0E-ABB6-453B16820F48}" type="slidenum">
              <a:rPr lang="ko-KR" altLang="en-US" smtClean="0"/>
              <a:t>3</a:t>
            </a:fld>
            <a:endParaRPr lang="ko-KR" altLang="en-US"/>
          </a:p>
        </p:txBody>
      </p:sp>
    </p:spTree>
    <p:extLst>
      <p:ext uri="{BB962C8B-B14F-4D97-AF65-F5344CB8AC3E}">
        <p14:creationId xmlns:p14="http://schemas.microsoft.com/office/powerpoint/2010/main" val="22838335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ko-KR" smtClean="0"/>
              <a:t>GPIO</a:t>
            </a:r>
            <a:endParaRPr lang="en-GB" altLang="ko-KR" smtClean="0"/>
          </a:p>
        </p:txBody>
      </p:sp>
      <p:sp>
        <p:nvSpPr>
          <p:cNvPr id="2" name="슬라이드 번호 개체 틀 1"/>
          <p:cNvSpPr>
            <a:spLocks noGrp="1"/>
          </p:cNvSpPr>
          <p:nvPr>
            <p:ph type="sldNum" sz="quarter" idx="12"/>
          </p:nvPr>
        </p:nvSpPr>
        <p:spPr/>
        <p:txBody>
          <a:bodyPr/>
          <a:lstStyle/>
          <a:p>
            <a:fld id="{3757BB56-4648-4951-B201-7CC03AA7D554}" type="slidenum">
              <a:rPr lang="en-GB" altLang="ko-KR" smtClean="0"/>
              <a:pPr/>
              <a:t>30</a:t>
            </a:fld>
            <a:endParaRPr lang="en-GB" altLang="ko-KR"/>
          </a:p>
        </p:txBody>
      </p:sp>
    </p:spTree>
    <p:extLst>
      <p:ext uri="{BB962C8B-B14F-4D97-AF65-F5344CB8AC3E}">
        <p14:creationId xmlns:p14="http://schemas.microsoft.com/office/powerpoint/2010/main" val="1616477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GPIO	</a:t>
            </a:r>
          </a:p>
        </p:txBody>
      </p:sp>
      <p:sp>
        <p:nvSpPr>
          <p:cNvPr id="8195" name="Rectangle 3"/>
          <p:cNvSpPr>
            <a:spLocks noGrp="1" noChangeArrowheads="1"/>
          </p:cNvSpPr>
          <p:nvPr>
            <p:ph idx="1"/>
          </p:nvPr>
        </p:nvSpPr>
        <p:spPr/>
        <p:txBody>
          <a:bodyPr/>
          <a:lstStyle/>
          <a:p>
            <a:r>
              <a:rPr lang="en-US" altLang="ko-KR" dirty="0" smtClean="0"/>
              <a:t>General Purpose I/O</a:t>
            </a:r>
          </a:p>
          <a:p>
            <a:pPr lvl="1"/>
            <a:r>
              <a:rPr lang="en-US" altLang="ko-KR" dirty="0" smtClean="0"/>
              <a:t>Multi-purpose digital input/output pin</a:t>
            </a:r>
          </a:p>
          <a:p>
            <a:pPr lvl="1"/>
            <a:r>
              <a:rPr lang="en-US" altLang="ko-KR" dirty="0" smtClean="0"/>
              <a:t>Voltage level : TTL-level</a:t>
            </a:r>
          </a:p>
          <a:p>
            <a:pPr lvl="2"/>
            <a:r>
              <a:rPr lang="en-US" altLang="ko-KR" dirty="0" smtClean="0"/>
              <a:t>If logical ‘1’ is out to GPIO,  the voltage level corresponding to logical value ‘1’ (ex, 5V) is sustained.</a:t>
            </a:r>
          </a:p>
          <a:p>
            <a:pPr lvl="2"/>
            <a:endParaRPr lang="en-US" altLang="ko-KR" dirty="0" smtClean="0"/>
          </a:p>
          <a:p>
            <a:r>
              <a:rPr lang="en-US" altLang="ko-KR" dirty="0" smtClean="0"/>
              <a:t>ATmega328</a:t>
            </a:r>
            <a:r>
              <a:rPr lang="ko-KR" altLang="en-US" dirty="0" smtClean="0"/>
              <a:t>의 </a:t>
            </a:r>
            <a:r>
              <a:rPr lang="en-US" altLang="ko-KR" dirty="0" smtClean="0"/>
              <a:t>GPIO</a:t>
            </a:r>
          </a:p>
          <a:p>
            <a:pPr lvl="1"/>
            <a:r>
              <a:rPr lang="en-US" altLang="ko-KR" dirty="0" smtClean="0"/>
              <a:t>23 pins are available for GPIO.</a:t>
            </a:r>
          </a:p>
          <a:p>
            <a:pPr lvl="2"/>
            <a:r>
              <a:rPr lang="en-GB" altLang="ko-KR" dirty="0"/>
              <a:t>8-bit port :B, D</a:t>
            </a:r>
          </a:p>
          <a:p>
            <a:pPr lvl="2"/>
            <a:r>
              <a:rPr lang="en-GB" altLang="ko-KR" dirty="0" smtClean="0"/>
              <a:t>7-bit </a:t>
            </a:r>
            <a:r>
              <a:rPr lang="en-GB" altLang="ko-KR" dirty="0"/>
              <a:t>port : C</a:t>
            </a:r>
          </a:p>
          <a:p>
            <a:pPr lvl="1"/>
            <a:r>
              <a:rPr lang="en-GB" altLang="ko-KR" dirty="0"/>
              <a:t>Alternate function</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31</a:t>
            </a:fld>
            <a:endParaRPr lang="en-US" altLang="ko-KR"/>
          </a:p>
        </p:txBody>
      </p:sp>
    </p:spTree>
    <p:extLst>
      <p:ext uri="{BB962C8B-B14F-4D97-AF65-F5344CB8AC3E}">
        <p14:creationId xmlns:p14="http://schemas.microsoft.com/office/powerpoint/2010/main" val="2135349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GPIO Control Registers</a:t>
            </a:r>
          </a:p>
        </p:txBody>
      </p:sp>
      <p:sp>
        <p:nvSpPr>
          <p:cNvPr id="15363" name="Rectangle 3"/>
          <p:cNvSpPr>
            <a:spLocks noGrp="1" noChangeArrowheads="1"/>
          </p:cNvSpPr>
          <p:nvPr>
            <p:ph idx="1"/>
          </p:nvPr>
        </p:nvSpPr>
        <p:spPr/>
        <p:txBody>
          <a:bodyPr>
            <a:normAutofit lnSpcReduction="10000"/>
          </a:bodyPr>
          <a:lstStyle/>
          <a:p>
            <a:r>
              <a:rPr lang="en-US" altLang="ko-KR" dirty="0" smtClean="0"/>
              <a:t>GPIO control registers control the operations of GPIO.</a:t>
            </a:r>
          </a:p>
          <a:p>
            <a:endParaRPr lang="en-US" altLang="ko-KR" dirty="0" smtClean="0"/>
          </a:p>
          <a:p>
            <a:r>
              <a:rPr lang="en-US" altLang="ko-KR" dirty="0" smtClean="0"/>
              <a:t>Data direction register</a:t>
            </a:r>
            <a:r>
              <a:rPr lang="ko-KR" altLang="en-US" dirty="0" smtClean="0"/>
              <a:t> </a:t>
            </a:r>
            <a:r>
              <a:rPr lang="en-US" altLang="ko-KR" dirty="0" smtClean="0"/>
              <a:t>(DDR)</a:t>
            </a:r>
          </a:p>
          <a:p>
            <a:pPr lvl="1"/>
            <a:r>
              <a:rPr lang="en-US" altLang="ko-KR" dirty="0" smtClean="0"/>
              <a:t>Control the flow direction of GPIO. R/W </a:t>
            </a:r>
          </a:p>
          <a:p>
            <a:pPr lvl="2"/>
            <a:r>
              <a:rPr lang="en-US" altLang="ko-KR" dirty="0" smtClean="0"/>
              <a:t>‘0’ as input, ‘1’ as output</a:t>
            </a:r>
          </a:p>
          <a:p>
            <a:pPr lvl="2"/>
            <a:r>
              <a:rPr lang="en-US" altLang="ko-KR" dirty="0" smtClean="0"/>
              <a:t>Read/Writable</a:t>
            </a:r>
          </a:p>
          <a:p>
            <a:pPr lvl="1"/>
            <a:endParaRPr lang="ko-KR" altLang="en-US" dirty="0" smtClean="0"/>
          </a:p>
          <a:p>
            <a:r>
              <a:rPr lang="en-US" altLang="ko-KR" dirty="0" smtClean="0"/>
              <a:t>Input Pins Address (PIN)</a:t>
            </a:r>
          </a:p>
          <a:p>
            <a:pPr lvl="1"/>
            <a:r>
              <a:rPr lang="en-US" altLang="ko-KR" dirty="0" smtClean="0"/>
              <a:t>Store the input value of GPIO pin.</a:t>
            </a:r>
          </a:p>
          <a:p>
            <a:pPr lvl="2"/>
            <a:r>
              <a:rPr lang="en-US" altLang="ko-KR" dirty="0"/>
              <a:t>Read/Writable</a:t>
            </a:r>
          </a:p>
          <a:p>
            <a:endParaRPr lang="en-US" altLang="ko-KR" dirty="0" smtClean="0"/>
          </a:p>
          <a:p>
            <a:r>
              <a:rPr lang="en-US" altLang="ko-KR" dirty="0" smtClean="0"/>
              <a:t>Data register</a:t>
            </a:r>
            <a:r>
              <a:rPr lang="ko-KR" altLang="en-US" dirty="0" smtClean="0"/>
              <a:t> </a:t>
            </a:r>
            <a:r>
              <a:rPr lang="en-US" altLang="ko-KR" dirty="0" smtClean="0"/>
              <a:t>(PORT)</a:t>
            </a:r>
          </a:p>
          <a:p>
            <a:pPr lvl="1"/>
            <a:r>
              <a:rPr lang="en-US" altLang="ko-KR" dirty="0" smtClean="0"/>
              <a:t>Output register.</a:t>
            </a:r>
          </a:p>
          <a:p>
            <a:pPr marL="1143000" lvl="4">
              <a:spcBef>
                <a:spcPts val="1000"/>
              </a:spcBef>
              <a:buFont typeface="Arial" panose="020B0604020202020204" pitchFamily="34" charset="0"/>
              <a:buChar char="•"/>
            </a:pPr>
            <a:r>
              <a:rPr lang="en-US" altLang="ko-KR" dirty="0"/>
              <a:t>Read/Writable</a:t>
            </a:r>
          </a:p>
          <a:p>
            <a:endParaRPr lang="en-US" altLang="ko-KR" dirty="0" smtClean="0"/>
          </a:p>
          <a:p>
            <a:r>
              <a:rPr lang="en-US" altLang="ko-KR" dirty="0" smtClean="0"/>
              <a:t>If you want to send data to GPIO, just write data value to PORT register. If you get data from GPIO, read PIN register. </a:t>
            </a:r>
          </a:p>
          <a:p>
            <a:endParaRPr lang="en-US" altLang="ko-KR" dirty="0" smtClean="0"/>
          </a:p>
          <a:p>
            <a:pPr lvl="2"/>
            <a:endParaRPr lang="en-US" altLang="ko-KR" dirty="0" smtClean="0"/>
          </a:p>
          <a:p>
            <a:pPr lvl="2"/>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32</a:t>
            </a:fld>
            <a:endParaRPr lang="en-US" altLang="ko-KR"/>
          </a:p>
        </p:txBody>
      </p:sp>
    </p:spTree>
    <p:extLst>
      <p:ext uri="{BB962C8B-B14F-4D97-AF65-F5344CB8AC3E}">
        <p14:creationId xmlns:p14="http://schemas.microsoft.com/office/powerpoint/2010/main" val="789158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98" y="1210291"/>
            <a:ext cx="5648449" cy="5202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p:txBody>
          <a:bodyPr/>
          <a:lstStyle/>
          <a:p>
            <a:r>
              <a:rPr lang="en-US" altLang="ko-KR" dirty="0" smtClean="0"/>
              <a:t>Block Diagram of GPIO</a:t>
            </a:r>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33</a:t>
            </a:fld>
            <a:endParaRPr lang="en-US" altLang="ko-KR"/>
          </a:p>
        </p:txBody>
      </p:sp>
      <p:sp>
        <p:nvSpPr>
          <p:cNvPr id="9222" name="Text Box 5"/>
          <p:cNvSpPr txBox="1">
            <a:spLocks noChangeArrowheads="1"/>
          </p:cNvSpPr>
          <p:nvPr/>
        </p:nvSpPr>
        <p:spPr bwMode="auto">
          <a:xfrm>
            <a:off x="4007745" y="3641379"/>
            <a:ext cx="2254633"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9pPr>
          </a:lstStyle>
          <a:p>
            <a:pPr eaLnBrk="1" hangingPunct="1">
              <a:spcBef>
                <a:spcPct val="0"/>
              </a:spcBef>
              <a:buSzTx/>
              <a:buFont typeface="굴림" pitchFamily="50" charset="-127"/>
              <a:buNone/>
            </a:pPr>
            <a:r>
              <a:rPr kumimoji="0" lang="en-US" altLang="ko-KR">
                <a:solidFill>
                  <a:srgbClr val="FF0000"/>
                </a:solidFill>
              </a:rPr>
              <a:t>Data Register (PORT)</a:t>
            </a:r>
          </a:p>
        </p:txBody>
      </p:sp>
      <p:sp>
        <p:nvSpPr>
          <p:cNvPr id="9223" name="Text Box 6"/>
          <p:cNvSpPr txBox="1">
            <a:spLocks noChangeArrowheads="1"/>
          </p:cNvSpPr>
          <p:nvPr/>
        </p:nvSpPr>
        <p:spPr bwMode="auto">
          <a:xfrm>
            <a:off x="7776090" y="5102954"/>
            <a:ext cx="2140114"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spAutoFit/>
          </a:bodyPr>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9pPr>
          </a:lstStyle>
          <a:p>
            <a:pPr eaLnBrk="1" hangingPunct="1">
              <a:spcBef>
                <a:spcPct val="0"/>
              </a:spcBef>
              <a:buSzTx/>
              <a:buFont typeface="굴림" pitchFamily="50" charset="-127"/>
              <a:buNone/>
            </a:pPr>
            <a:r>
              <a:rPr kumimoji="0" lang="en-US" altLang="ko-KR" dirty="0">
                <a:solidFill>
                  <a:srgbClr val="FF0000"/>
                </a:solidFill>
              </a:rPr>
              <a:t>Port Input Pin (PIN)</a:t>
            </a:r>
          </a:p>
        </p:txBody>
      </p:sp>
      <p:sp>
        <p:nvSpPr>
          <p:cNvPr id="9224" name="Text Box 7"/>
          <p:cNvSpPr txBox="1">
            <a:spLocks noChangeArrowheads="1"/>
          </p:cNvSpPr>
          <p:nvPr/>
        </p:nvSpPr>
        <p:spPr bwMode="auto">
          <a:xfrm>
            <a:off x="4436370" y="1355379"/>
            <a:ext cx="4073525"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spAutoFit/>
          </a:bodyPr>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b="1">
                <a:solidFill>
                  <a:schemeClr val="tx1"/>
                </a:solidFill>
                <a:latin typeface="맑은 고딕" pitchFamily="50" charset="-127"/>
                <a:ea typeface="맑은 고딕" pitchFamily="50" charset="-127"/>
              </a:defRPr>
            </a:lvl1pPr>
            <a:lvl2pPr marL="742950" indent="-285750" eaLnBrk="0" hangingPunct="0">
              <a:spcBef>
                <a:spcPct val="20000"/>
              </a:spcBef>
              <a:buClr>
                <a:srgbClr val="FF0000"/>
              </a:buClr>
              <a:buFont typeface="Wingdings"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2pPr>
            <a:lvl3pPr marL="11430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3pPr>
            <a:lvl4pPr marL="1600200" indent="-228600" eaLnBrk="0" hangingPunct="0">
              <a:spcBef>
                <a:spcPct val="20000"/>
              </a:spcBef>
              <a:buClr>
                <a:srgbClr val="FF0000"/>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4pPr>
            <a:lvl5pPr marL="2057400" indent="-228600" eaLnBrk="0" hangingPunct="0">
              <a:spcBef>
                <a:spcPct val="20000"/>
              </a:spcBef>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5pPr>
            <a:lvl6pPr marL="25146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6pPr>
            <a:lvl7pPr marL="29718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7pPr>
            <a:lvl8pPr marL="34290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8pPr>
            <a:lvl9pPr marL="3886200" indent="-228600" defTabSz="449263" eaLnBrk="0" fontAlgn="base" hangingPunct="0">
              <a:spcBef>
                <a:spcPct val="20000"/>
              </a:spcBef>
              <a:spcAft>
                <a:spcPct val="0"/>
              </a:spcAft>
              <a:buClr>
                <a:srgbClr val="FF0000"/>
              </a:buClr>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1600">
                <a:solidFill>
                  <a:schemeClr val="tx1"/>
                </a:solidFill>
                <a:latin typeface="맑은 고딕" pitchFamily="50" charset="-127"/>
                <a:ea typeface="맑은 고딕" pitchFamily="50" charset="-127"/>
              </a:defRPr>
            </a:lvl9pPr>
          </a:lstStyle>
          <a:p>
            <a:pPr eaLnBrk="1" hangingPunct="1">
              <a:spcBef>
                <a:spcPct val="0"/>
              </a:spcBef>
              <a:buSzTx/>
              <a:buFont typeface="굴림" pitchFamily="50" charset="-127"/>
              <a:buNone/>
            </a:pPr>
            <a:r>
              <a:rPr kumimoji="0" lang="en-US" altLang="ko-KR">
                <a:solidFill>
                  <a:srgbClr val="FF0000"/>
                </a:solidFill>
              </a:rPr>
              <a:t>Data Direction Register (DDR)</a:t>
            </a:r>
          </a:p>
        </p:txBody>
      </p:sp>
      <p:sp>
        <p:nvSpPr>
          <p:cNvPr id="9225" name="Line 8"/>
          <p:cNvSpPr>
            <a:spLocks noChangeShapeType="1"/>
          </p:cNvSpPr>
          <p:nvPr/>
        </p:nvSpPr>
        <p:spPr bwMode="auto">
          <a:xfrm flipV="1">
            <a:off x="6079432" y="3569942"/>
            <a:ext cx="360363" cy="730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ko-KR" altLang="en-US"/>
          </a:p>
        </p:txBody>
      </p:sp>
      <p:sp>
        <p:nvSpPr>
          <p:cNvPr id="9226" name="Line 9"/>
          <p:cNvSpPr>
            <a:spLocks noChangeShapeType="1"/>
          </p:cNvSpPr>
          <p:nvPr/>
        </p:nvSpPr>
        <p:spPr bwMode="auto">
          <a:xfrm>
            <a:off x="6293744" y="1712567"/>
            <a:ext cx="360362" cy="50323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ko-KR" altLang="en-US"/>
          </a:p>
        </p:txBody>
      </p:sp>
      <p:sp>
        <p:nvSpPr>
          <p:cNvPr id="9227" name="Line 10"/>
          <p:cNvSpPr>
            <a:spLocks noChangeShapeType="1"/>
          </p:cNvSpPr>
          <p:nvPr/>
        </p:nvSpPr>
        <p:spPr bwMode="auto">
          <a:xfrm flipH="1" flipV="1">
            <a:off x="6178725" y="4997105"/>
            <a:ext cx="1590799" cy="29244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ko-KR" altLang="en-US"/>
          </a:p>
        </p:txBody>
      </p:sp>
    </p:spTree>
    <p:extLst>
      <p:ext uri="{BB962C8B-B14F-4D97-AF65-F5344CB8AC3E}">
        <p14:creationId xmlns:p14="http://schemas.microsoft.com/office/powerpoint/2010/main" val="27896586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GPIO Control of Port B</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34</a:t>
            </a:fld>
            <a:endParaRPr lang="en-US" altLang="ko-KR"/>
          </a:p>
        </p:txBody>
      </p:sp>
      <p:pic>
        <p:nvPicPr>
          <p:cNvPr id="6" name="그림 5"/>
          <p:cNvPicPr>
            <a:picLocks noChangeAspect="1"/>
          </p:cNvPicPr>
          <p:nvPr/>
        </p:nvPicPr>
        <p:blipFill>
          <a:blip r:embed="rId2"/>
          <a:stretch>
            <a:fillRect/>
          </a:stretch>
        </p:blipFill>
        <p:spPr>
          <a:xfrm>
            <a:off x="1780492" y="1525820"/>
            <a:ext cx="8260491" cy="4173454"/>
          </a:xfrm>
          <a:prstGeom prst="rect">
            <a:avLst/>
          </a:prstGeom>
        </p:spPr>
      </p:pic>
    </p:spTree>
    <p:extLst>
      <p:ext uri="{BB962C8B-B14F-4D97-AF65-F5344CB8AC3E}">
        <p14:creationId xmlns:p14="http://schemas.microsoft.com/office/powerpoint/2010/main" val="15234589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smtClean="0"/>
              <a:t>GPIO Control</a:t>
            </a:r>
          </a:p>
        </p:txBody>
      </p:sp>
      <p:sp>
        <p:nvSpPr>
          <p:cNvPr id="4" name="내용 개체 틀 3"/>
          <p:cNvSpPr>
            <a:spLocks noGrp="1"/>
          </p:cNvSpPr>
          <p:nvPr>
            <p:ph idx="1"/>
          </p:nvPr>
        </p:nvSpPr>
        <p:spPr/>
        <p:txBody>
          <a:bodyPr/>
          <a:lstStyle/>
          <a:p>
            <a:r>
              <a:rPr lang="en-US" altLang="ko-KR" dirty="0" smtClean="0"/>
              <a:t>GPIO control register map of AVR series</a:t>
            </a:r>
            <a:endParaRPr lang="ko-KR" altLang="en-US"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35</a:t>
            </a:fld>
            <a:endParaRPr lang="en-US" altLang="ko-KR"/>
          </a:p>
        </p:txBody>
      </p:sp>
      <p:graphicFrame>
        <p:nvGraphicFramePr>
          <p:cNvPr id="3" name="표 2"/>
          <p:cNvGraphicFramePr>
            <a:graphicFrameLocks noGrp="1"/>
          </p:cNvGraphicFramePr>
          <p:nvPr>
            <p:extLst>
              <p:ext uri="{D42A27DB-BD31-4B8C-83A1-F6EECF244321}">
                <p14:modId xmlns:p14="http://schemas.microsoft.com/office/powerpoint/2010/main" val="2483353580"/>
              </p:ext>
            </p:extLst>
          </p:nvPr>
        </p:nvGraphicFramePr>
        <p:xfrm>
          <a:off x="3575720" y="1824252"/>
          <a:ext cx="5532276" cy="3692976"/>
        </p:xfrm>
        <a:graphic>
          <a:graphicData uri="http://schemas.openxmlformats.org/drawingml/2006/table">
            <a:tbl>
              <a:tblPr firstRow="1" bandRow="1">
                <a:tableStyleId>{5C22544A-7EE6-4342-B048-85BDC9FD1C3A}</a:tableStyleId>
              </a:tblPr>
              <a:tblGrid>
                <a:gridCol w="1383069">
                  <a:extLst>
                    <a:ext uri="{9D8B030D-6E8A-4147-A177-3AD203B41FA5}">
                      <a16:colId xmlns:a16="http://schemas.microsoft.com/office/drawing/2014/main" val="20000"/>
                    </a:ext>
                  </a:extLst>
                </a:gridCol>
                <a:gridCol w="1383069">
                  <a:extLst>
                    <a:ext uri="{9D8B030D-6E8A-4147-A177-3AD203B41FA5}">
                      <a16:colId xmlns:a16="http://schemas.microsoft.com/office/drawing/2014/main" val="20001"/>
                    </a:ext>
                  </a:extLst>
                </a:gridCol>
                <a:gridCol w="1383069">
                  <a:extLst>
                    <a:ext uri="{9D8B030D-6E8A-4147-A177-3AD203B41FA5}">
                      <a16:colId xmlns:a16="http://schemas.microsoft.com/office/drawing/2014/main" val="20002"/>
                    </a:ext>
                  </a:extLst>
                </a:gridCol>
                <a:gridCol w="1383069">
                  <a:extLst>
                    <a:ext uri="{9D8B030D-6E8A-4147-A177-3AD203B41FA5}">
                      <a16:colId xmlns:a16="http://schemas.microsoft.com/office/drawing/2014/main" val="20003"/>
                    </a:ext>
                  </a:extLst>
                </a:gridCol>
              </a:tblGrid>
              <a:tr h="307748">
                <a:tc>
                  <a:txBody>
                    <a:bodyPr/>
                    <a:lstStyle/>
                    <a:p>
                      <a:pPr algn="ctr" latinLnBrk="1"/>
                      <a:r>
                        <a:rPr lang="en-US" altLang="ko-KR" sz="1400" b="0" i="0" smtClean="0"/>
                        <a:t>Port</a:t>
                      </a:r>
                      <a:endParaRPr lang="ko-KR" altLang="en-US" sz="1400" b="0" i="0"/>
                    </a:p>
                  </a:txBody>
                  <a:tcPr/>
                </a:tc>
                <a:tc>
                  <a:txBody>
                    <a:bodyPr/>
                    <a:lstStyle/>
                    <a:p>
                      <a:pPr algn="ctr" latinLnBrk="1"/>
                      <a:r>
                        <a:rPr lang="en-US" altLang="ko-KR" sz="1400" b="0" i="0" smtClean="0"/>
                        <a:t>DDR</a:t>
                      </a:r>
                      <a:endParaRPr lang="ko-KR" altLang="en-US" sz="1400" b="0" i="0"/>
                    </a:p>
                  </a:txBody>
                  <a:tcPr/>
                </a:tc>
                <a:tc>
                  <a:txBody>
                    <a:bodyPr/>
                    <a:lstStyle/>
                    <a:p>
                      <a:pPr algn="ctr" latinLnBrk="1"/>
                      <a:r>
                        <a:rPr lang="en-US" altLang="ko-KR" sz="1400" b="0" i="0" smtClean="0"/>
                        <a:t>PORT</a:t>
                      </a:r>
                      <a:endParaRPr lang="ko-KR" altLang="en-US" sz="1400" b="0" i="0"/>
                    </a:p>
                  </a:txBody>
                  <a:tcPr/>
                </a:tc>
                <a:tc>
                  <a:txBody>
                    <a:bodyPr/>
                    <a:lstStyle/>
                    <a:p>
                      <a:pPr algn="ctr" latinLnBrk="1"/>
                      <a:r>
                        <a:rPr lang="en-US" altLang="ko-KR" sz="1400" b="0" i="0" smtClean="0"/>
                        <a:t>PIN</a:t>
                      </a:r>
                      <a:endParaRPr lang="ko-KR" altLang="en-US" sz="1400" b="0" i="0"/>
                    </a:p>
                  </a:txBody>
                  <a:tcPr/>
                </a:tc>
                <a:extLst>
                  <a:ext uri="{0D108BD9-81ED-4DB2-BD59-A6C34878D82A}">
                    <a16:rowId xmlns:a16="http://schemas.microsoft.com/office/drawing/2014/main" val="10000"/>
                  </a:ext>
                </a:extLst>
              </a:tr>
              <a:tr h="307748">
                <a:tc>
                  <a:txBody>
                    <a:bodyPr/>
                    <a:lstStyle/>
                    <a:p>
                      <a:pPr algn="ctr" latinLnBrk="1"/>
                      <a:r>
                        <a:rPr lang="en-US" altLang="ko-KR" sz="1400" b="0" i="0" dirty="0" smtClean="0"/>
                        <a:t>A</a:t>
                      </a:r>
                      <a:endParaRPr lang="ko-KR" altLang="en-US" sz="1400" b="0" i="0" dirty="0"/>
                    </a:p>
                  </a:txBody>
                  <a:tcPr/>
                </a:tc>
                <a:tc>
                  <a:txBody>
                    <a:bodyPr/>
                    <a:lstStyle/>
                    <a:p>
                      <a:pPr algn="ctr" latinLnBrk="1"/>
                      <a:r>
                        <a:rPr lang="en-US" altLang="ko-KR" sz="1400" b="0" i="0" dirty="0" smtClean="0"/>
                        <a:t>0x21</a:t>
                      </a:r>
                      <a:endParaRPr lang="ko-KR" altLang="en-US" sz="1400" b="0" i="0" dirty="0"/>
                    </a:p>
                  </a:txBody>
                  <a:tcPr/>
                </a:tc>
                <a:tc>
                  <a:txBody>
                    <a:bodyPr/>
                    <a:lstStyle/>
                    <a:p>
                      <a:pPr algn="ctr" latinLnBrk="1"/>
                      <a:r>
                        <a:rPr lang="en-US" altLang="ko-KR" sz="1400" b="0" i="0" dirty="0" smtClean="0"/>
                        <a:t>0x22</a:t>
                      </a:r>
                      <a:endParaRPr lang="ko-KR" altLang="en-US" sz="1400" b="0" i="0" dirty="0"/>
                    </a:p>
                  </a:txBody>
                  <a:tcPr/>
                </a:tc>
                <a:tc>
                  <a:txBody>
                    <a:bodyPr/>
                    <a:lstStyle/>
                    <a:p>
                      <a:pPr algn="ctr" latinLnBrk="1"/>
                      <a:r>
                        <a:rPr lang="en-US" altLang="ko-KR" sz="1400" b="0" i="0" dirty="0" smtClean="0"/>
                        <a:t>0x20</a:t>
                      </a:r>
                      <a:endParaRPr lang="ko-KR" altLang="en-US" sz="1400" b="0" i="0" dirty="0"/>
                    </a:p>
                  </a:txBody>
                  <a:tcPr/>
                </a:tc>
                <a:extLst>
                  <a:ext uri="{0D108BD9-81ED-4DB2-BD59-A6C34878D82A}">
                    <a16:rowId xmlns:a16="http://schemas.microsoft.com/office/drawing/2014/main" val="10001"/>
                  </a:ext>
                </a:extLst>
              </a:tr>
              <a:tr h="307748">
                <a:tc>
                  <a:txBody>
                    <a:bodyPr/>
                    <a:lstStyle/>
                    <a:p>
                      <a:pPr algn="ctr" latinLnBrk="1"/>
                      <a:r>
                        <a:rPr lang="en-US" altLang="ko-KR" sz="1400" b="0" i="0" dirty="0" smtClean="0">
                          <a:solidFill>
                            <a:srgbClr val="FF0000"/>
                          </a:solidFill>
                        </a:rPr>
                        <a:t>B</a:t>
                      </a:r>
                      <a:endParaRPr lang="ko-KR" altLang="en-US" sz="1400" b="0" i="0" dirty="0">
                        <a:solidFill>
                          <a:srgbClr val="FF0000"/>
                        </a:solidFill>
                      </a:endParaRPr>
                    </a:p>
                  </a:txBody>
                  <a:tcPr/>
                </a:tc>
                <a:tc>
                  <a:txBody>
                    <a:bodyPr/>
                    <a:lstStyle/>
                    <a:p>
                      <a:pPr algn="ctr" latinLnBrk="1"/>
                      <a:r>
                        <a:rPr lang="en-US" altLang="ko-KR" sz="1400" b="0" i="0" dirty="0" smtClean="0">
                          <a:solidFill>
                            <a:srgbClr val="FF0000"/>
                          </a:solidFill>
                        </a:rPr>
                        <a:t>0x24</a:t>
                      </a:r>
                      <a:endParaRPr lang="ko-KR" altLang="en-US" sz="1400" b="0" i="0" dirty="0">
                        <a:solidFill>
                          <a:srgbClr val="FF0000"/>
                        </a:solidFill>
                      </a:endParaRPr>
                    </a:p>
                  </a:txBody>
                  <a:tcPr/>
                </a:tc>
                <a:tc>
                  <a:txBody>
                    <a:bodyPr/>
                    <a:lstStyle/>
                    <a:p>
                      <a:pPr algn="ctr" latinLnBrk="1"/>
                      <a:r>
                        <a:rPr lang="en-US" altLang="ko-KR" sz="1400" b="0" i="0" dirty="0" smtClean="0">
                          <a:solidFill>
                            <a:srgbClr val="FF0000"/>
                          </a:solidFill>
                        </a:rPr>
                        <a:t>0x25</a:t>
                      </a:r>
                      <a:endParaRPr lang="ko-KR" altLang="en-US" sz="1400" b="0" i="0" dirty="0">
                        <a:solidFill>
                          <a:srgbClr val="FF0000"/>
                        </a:solidFill>
                      </a:endParaRPr>
                    </a:p>
                  </a:txBody>
                  <a:tcPr/>
                </a:tc>
                <a:tc>
                  <a:txBody>
                    <a:bodyPr/>
                    <a:lstStyle/>
                    <a:p>
                      <a:pPr algn="ctr" latinLnBrk="1"/>
                      <a:r>
                        <a:rPr lang="en-US" altLang="ko-KR" sz="1400" b="0" i="0" dirty="0" smtClean="0">
                          <a:solidFill>
                            <a:srgbClr val="FF0000"/>
                          </a:solidFill>
                        </a:rPr>
                        <a:t>0x23</a:t>
                      </a:r>
                      <a:endParaRPr lang="ko-KR" altLang="en-US" sz="1400" b="0" i="0" dirty="0">
                        <a:solidFill>
                          <a:srgbClr val="FF0000"/>
                        </a:solidFill>
                      </a:endParaRPr>
                    </a:p>
                  </a:txBody>
                  <a:tcPr/>
                </a:tc>
                <a:extLst>
                  <a:ext uri="{0D108BD9-81ED-4DB2-BD59-A6C34878D82A}">
                    <a16:rowId xmlns:a16="http://schemas.microsoft.com/office/drawing/2014/main" val="10002"/>
                  </a:ext>
                </a:extLst>
              </a:tr>
              <a:tr h="307748">
                <a:tc>
                  <a:txBody>
                    <a:bodyPr/>
                    <a:lstStyle/>
                    <a:p>
                      <a:pPr algn="ctr" latinLnBrk="1"/>
                      <a:r>
                        <a:rPr lang="en-US" altLang="ko-KR" sz="1400" b="0" i="0" smtClean="0">
                          <a:solidFill>
                            <a:srgbClr val="FF0000"/>
                          </a:solidFill>
                        </a:rPr>
                        <a:t>C</a:t>
                      </a:r>
                      <a:endParaRPr lang="ko-KR" altLang="en-US" sz="1400" b="0" i="0">
                        <a:solidFill>
                          <a:srgbClr val="FF0000"/>
                        </a:solidFill>
                      </a:endParaRPr>
                    </a:p>
                  </a:txBody>
                  <a:tcPr/>
                </a:tc>
                <a:tc>
                  <a:txBody>
                    <a:bodyPr/>
                    <a:lstStyle/>
                    <a:p>
                      <a:pPr algn="ctr" latinLnBrk="1"/>
                      <a:r>
                        <a:rPr lang="en-US" altLang="ko-KR" sz="1400" b="0" i="0" smtClean="0">
                          <a:solidFill>
                            <a:srgbClr val="FF0000"/>
                          </a:solidFill>
                        </a:rPr>
                        <a:t>0x27</a:t>
                      </a:r>
                      <a:endParaRPr lang="ko-KR" altLang="en-US" sz="1400" b="0" i="0">
                        <a:solidFill>
                          <a:srgbClr val="FF0000"/>
                        </a:solidFill>
                      </a:endParaRPr>
                    </a:p>
                  </a:txBody>
                  <a:tcPr/>
                </a:tc>
                <a:tc>
                  <a:txBody>
                    <a:bodyPr/>
                    <a:lstStyle/>
                    <a:p>
                      <a:pPr algn="ctr" latinLnBrk="1"/>
                      <a:r>
                        <a:rPr lang="en-US" altLang="ko-KR" sz="1400" b="0" i="0" smtClean="0">
                          <a:solidFill>
                            <a:srgbClr val="FF0000"/>
                          </a:solidFill>
                        </a:rPr>
                        <a:t>0x28</a:t>
                      </a:r>
                      <a:endParaRPr lang="ko-KR" altLang="en-US" sz="1400" b="0" i="0">
                        <a:solidFill>
                          <a:srgbClr val="FF0000"/>
                        </a:solidFill>
                      </a:endParaRPr>
                    </a:p>
                  </a:txBody>
                  <a:tcPr/>
                </a:tc>
                <a:tc>
                  <a:txBody>
                    <a:bodyPr/>
                    <a:lstStyle/>
                    <a:p>
                      <a:pPr algn="ctr" latinLnBrk="1"/>
                      <a:r>
                        <a:rPr lang="en-US" altLang="ko-KR" sz="1400" b="0" i="0" dirty="0" smtClean="0">
                          <a:solidFill>
                            <a:srgbClr val="FF0000"/>
                          </a:solidFill>
                        </a:rPr>
                        <a:t>0x26</a:t>
                      </a:r>
                      <a:endParaRPr lang="ko-KR" altLang="en-US" sz="1400" b="0" i="0" dirty="0">
                        <a:solidFill>
                          <a:srgbClr val="FF0000"/>
                        </a:solidFill>
                      </a:endParaRPr>
                    </a:p>
                  </a:txBody>
                  <a:tcPr/>
                </a:tc>
                <a:extLst>
                  <a:ext uri="{0D108BD9-81ED-4DB2-BD59-A6C34878D82A}">
                    <a16:rowId xmlns:a16="http://schemas.microsoft.com/office/drawing/2014/main" val="10003"/>
                  </a:ext>
                </a:extLst>
              </a:tr>
              <a:tr h="307748">
                <a:tc>
                  <a:txBody>
                    <a:bodyPr/>
                    <a:lstStyle/>
                    <a:p>
                      <a:pPr algn="ctr" latinLnBrk="1"/>
                      <a:r>
                        <a:rPr lang="en-US" altLang="ko-KR" sz="1400" b="0" i="0" smtClean="0">
                          <a:solidFill>
                            <a:srgbClr val="FF0000"/>
                          </a:solidFill>
                        </a:rPr>
                        <a:t>D</a:t>
                      </a:r>
                      <a:endParaRPr lang="ko-KR" altLang="en-US" sz="1400" b="0" i="0">
                        <a:solidFill>
                          <a:srgbClr val="FF0000"/>
                        </a:solidFill>
                      </a:endParaRPr>
                    </a:p>
                  </a:txBody>
                  <a:tcPr/>
                </a:tc>
                <a:tc>
                  <a:txBody>
                    <a:bodyPr/>
                    <a:lstStyle/>
                    <a:p>
                      <a:pPr algn="ctr" latinLnBrk="1"/>
                      <a:r>
                        <a:rPr lang="en-US" altLang="ko-KR" sz="1400" b="0" i="0" smtClean="0">
                          <a:solidFill>
                            <a:srgbClr val="FF0000"/>
                          </a:solidFill>
                        </a:rPr>
                        <a:t>0x2A</a:t>
                      </a:r>
                      <a:endParaRPr lang="ko-KR" altLang="en-US" sz="1400" b="0" i="0">
                        <a:solidFill>
                          <a:srgbClr val="FF0000"/>
                        </a:solidFill>
                      </a:endParaRPr>
                    </a:p>
                  </a:txBody>
                  <a:tcPr/>
                </a:tc>
                <a:tc>
                  <a:txBody>
                    <a:bodyPr/>
                    <a:lstStyle/>
                    <a:p>
                      <a:pPr algn="ctr" latinLnBrk="1"/>
                      <a:r>
                        <a:rPr lang="en-US" altLang="ko-KR" sz="1400" b="0" i="0" smtClean="0">
                          <a:solidFill>
                            <a:srgbClr val="FF0000"/>
                          </a:solidFill>
                        </a:rPr>
                        <a:t>0x2B</a:t>
                      </a:r>
                      <a:endParaRPr lang="ko-KR" altLang="en-US" sz="1400" b="0" i="0">
                        <a:solidFill>
                          <a:srgbClr val="FF0000"/>
                        </a:solidFill>
                      </a:endParaRPr>
                    </a:p>
                  </a:txBody>
                  <a:tcPr/>
                </a:tc>
                <a:tc>
                  <a:txBody>
                    <a:bodyPr/>
                    <a:lstStyle/>
                    <a:p>
                      <a:pPr algn="ctr" latinLnBrk="1"/>
                      <a:r>
                        <a:rPr lang="en-US" altLang="ko-KR" sz="1400" b="0" i="0" dirty="0" smtClean="0">
                          <a:solidFill>
                            <a:srgbClr val="FF0000"/>
                          </a:solidFill>
                        </a:rPr>
                        <a:t>0x29</a:t>
                      </a:r>
                      <a:endParaRPr lang="ko-KR" altLang="en-US" sz="1400" b="0" i="0" dirty="0">
                        <a:solidFill>
                          <a:srgbClr val="FF0000"/>
                        </a:solidFill>
                      </a:endParaRPr>
                    </a:p>
                  </a:txBody>
                  <a:tcPr/>
                </a:tc>
                <a:extLst>
                  <a:ext uri="{0D108BD9-81ED-4DB2-BD59-A6C34878D82A}">
                    <a16:rowId xmlns:a16="http://schemas.microsoft.com/office/drawing/2014/main" val="10004"/>
                  </a:ext>
                </a:extLst>
              </a:tr>
              <a:tr h="307748">
                <a:tc>
                  <a:txBody>
                    <a:bodyPr/>
                    <a:lstStyle/>
                    <a:p>
                      <a:pPr algn="ctr" latinLnBrk="1"/>
                      <a:r>
                        <a:rPr lang="en-US" altLang="ko-KR" sz="1400" b="0" i="0" smtClean="0"/>
                        <a:t>E</a:t>
                      </a:r>
                      <a:endParaRPr lang="ko-KR" altLang="en-US" sz="1400" b="0" i="0"/>
                    </a:p>
                  </a:txBody>
                  <a:tcPr/>
                </a:tc>
                <a:tc>
                  <a:txBody>
                    <a:bodyPr/>
                    <a:lstStyle/>
                    <a:p>
                      <a:pPr algn="ctr" latinLnBrk="1"/>
                      <a:r>
                        <a:rPr lang="en-US" altLang="ko-KR" sz="1400" b="0" i="0" smtClean="0"/>
                        <a:t>0x2D</a:t>
                      </a:r>
                      <a:endParaRPr lang="ko-KR" altLang="en-US" sz="1400" b="0" i="0"/>
                    </a:p>
                  </a:txBody>
                  <a:tcPr/>
                </a:tc>
                <a:tc>
                  <a:txBody>
                    <a:bodyPr/>
                    <a:lstStyle/>
                    <a:p>
                      <a:pPr algn="ctr" latinLnBrk="1"/>
                      <a:r>
                        <a:rPr lang="en-US" altLang="ko-KR" sz="1400" b="0" i="0" smtClean="0"/>
                        <a:t>0x2E</a:t>
                      </a:r>
                      <a:endParaRPr lang="ko-KR" altLang="en-US" sz="1400" b="0" i="0"/>
                    </a:p>
                  </a:txBody>
                  <a:tcPr/>
                </a:tc>
                <a:tc>
                  <a:txBody>
                    <a:bodyPr/>
                    <a:lstStyle/>
                    <a:p>
                      <a:pPr algn="ctr" latinLnBrk="1"/>
                      <a:r>
                        <a:rPr lang="en-US" altLang="ko-KR" sz="1400" b="0" i="0" smtClean="0"/>
                        <a:t>0x2C</a:t>
                      </a:r>
                      <a:endParaRPr lang="ko-KR" altLang="en-US" sz="1400" b="0" i="0"/>
                    </a:p>
                  </a:txBody>
                  <a:tcPr/>
                </a:tc>
                <a:extLst>
                  <a:ext uri="{0D108BD9-81ED-4DB2-BD59-A6C34878D82A}">
                    <a16:rowId xmlns:a16="http://schemas.microsoft.com/office/drawing/2014/main" val="10005"/>
                  </a:ext>
                </a:extLst>
              </a:tr>
              <a:tr h="307748">
                <a:tc>
                  <a:txBody>
                    <a:bodyPr/>
                    <a:lstStyle/>
                    <a:p>
                      <a:pPr algn="ctr" latinLnBrk="1"/>
                      <a:r>
                        <a:rPr lang="en-US" altLang="ko-KR" sz="1400" b="0" i="0" smtClean="0"/>
                        <a:t>F</a:t>
                      </a:r>
                      <a:endParaRPr lang="ko-KR" altLang="en-US" sz="1400" b="0" i="0"/>
                    </a:p>
                  </a:txBody>
                  <a:tcPr/>
                </a:tc>
                <a:tc>
                  <a:txBody>
                    <a:bodyPr/>
                    <a:lstStyle/>
                    <a:p>
                      <a:pPr algn="ctr" latinLnBrk="1"/>
                      <a:r>
                        <a:rPr lang="en-US" altLang="ko-KR" sz="1400" b="0" i="0" smtClean="0"/>
                        <a:t>0x30</a:t>
                      </a:r>
                      <a:endParaRPr lang="ko-KR" altLang="en-US" sz="1400" b="0" i="0"/>
                    </a:p>
                  </a:txBody>
                  <a:tcPr/>
                </a:tc>
                <a:tc>
                  <a:txBody>
                    <a:bodyPr/>
                    <a:lstStyle/>
                    <a:p>
                      <a:pPr algn="ctr" latinLnBrk="1"/>
                      <a:r>
                        <a:rPr lang="en-US" altLang="ko-KR" sz="1400" b="0" i="0" smtClean="0"/>
                        <a:t>0x31</a:t>
                      </a:r>
                      <a:endParaRPr lang="ko-KR" altLang="en-US" sz="1400" b="0" i="0"/>
                    </a:p>
                  </a:txBody>
                  <a:tcPr/>
                </a:tc>
                <a:tc>
                  <a:txBody>
                    <a:bodyPr/>
                    <a:lstStyle/>
                    <a:p>
                      <a:pPr algn="ctr" latinLnBrk="1"/>
                      <a:r>
                        <a:rPr lang="en-US" altLang="ko-KR" sz="1400" b="0" i="0" smtClean="0"/>
                        <a:t>0x2F</a:t>
                      </a:r>
                      <a:endParaRPr lang="ko-KR" altLang="en-US" sz="1400" b="0" i="0"/>
                    </a:p>
                  </a:txBody>
                  <a:tcPr/>
                </a:tc>
                <a:extLst>
                  <a:ext uri="{0D108BD9-81ED-4DB2-BD59-A6C34878D82A}">
                    <a16:rowId xmlns:a16="http://schemas.microsoft.com/office/drawing/2014/main" val="10006"/>
                  </a:ext>
                </a:extLst>
              </a:tr>
              <a:tr h="307748">
                <a:tc>
                  <a:txBody>
                    <a:bodyPr/>
                    <a:lstStyle/>
                    <a:p>
                      <a:pPr algn="ctr" latinLnBrk="1"/>
                      <a:r>
                        <a:rPr lang="en-US" altLang="ko-KR" sz="1400" b="0" i="0" smtClean="0"/>
                        <a:t>G</a:t>
                      </a:r>
                      <a:endParaRPr lang="ko-KR" altLang="en-US" sz="1400" b="0" i="0"/>
                    </a:p>
                  </a:txBody>
                  <a:tcPr/>
                </a:tc>
                <a:tc>
                  <a:txBody>
                    <a:bodyPr/>
                    <a:lstStyle/>
                    <a:p>
                      <a:pPr algn="ctr" latinLnBrk="1"/>
                      <a:r>
                        <a:rPr lang="en-US" altLang="ko-KR" sz="1400" b="0" i="0" smtClean="0"/>
                        <a:t>0x33</a:t>
                      </a:r>
                      <a:endParaRPr lang="ko-KR" altLang="en-US" sz="1400" b="0" i="0"/>
                    </a:p>
                  </a:txBody>
                  <a:tcPr/>
                </a:tc>
                <a:tc>
                  <a:txBody>
                    <a:bodyPr/>
                    <a:lstStyle/>
                    <a:p>
                      <a:pPr algn="ctr" latinLnBrk="1"/>
                      <a:endParaRPr lang="ko-KR" altLang="en-US" sz="1400" b="0" i="0"/>
                    </a:p>
                  </a:txBody>
                  <a:tcPr/>
                </a:tc>
                <a:tc>
                  <a:txBody>
                    <a:bodyPr/>
                    <a:lstStyle/>
                    <a:p>
                      <a:pPr algn="ctr" latinLnBrk="1"/>
                      <a:endParaRPr lang="ko-KR" altLang="en-US" sz="1400" b="0" i="0"/>
                    </a:p>
                  </a:txBody>
                  <a:tcPr/>
                </a:tc>
                <a:extLst>
                  <a:ext uri="{0D108BD9-81ED-4DB2-BD59-A6C34878D82A}">
                    <a16:rowId xmlns:a16="http://schemas.microsoft.com/office/drawing/2014/main" val="10007"/>
                  </a:ext>
                </a:extLst>
              </a:tr>
              <a:tr h="307748">
                <a:tc>
                  <a:txBody>
                    <a:bodyPr/>
                    <a:lstStyle/>
                    <a:p>
                      <a:pPr algn="ctr" latinLnBrk="1"/>
                      <a:r>
                        <a:rPr lang="en-US" altLang="ko-KR" sz="1400" b="0" i="0" smtClean="0"/>
                        <a:t>H</a:t>
                      </a:r>
                      <a:endParaRPr lang="ko-KR" altLang="en-US" sz="1400" b="0" i="0"/>
                    </a:p>
                  </a:txBody>
                  <a:tcPr/>
                </a:tc>
                <a:tc>
                  <a:txBody>
                    <a:bodyPr/>
                    <a:lstStyle/>
                    <a:p>
                      <a:pPr algn="ctr" latinLnBrk="1"/>
                      <a:r>
                        <a:rPr lang="en-US" altLang="ko-KR" sz="1400" b="0" i="0" smtClean="0"/>
                        <a:t>0x101</a:t>
                      </a:r>
                      <a:endParaRPr lang="ko-KR" altLang="en-US" sz="1400" b="0" i="0"/>
                    </a:p>
                  </a:txBody>
                  <a:tcPr/>
                </a:tc>
                <a:tc>
                  <a:txBody>
                    <a:bodyPr/>
                    <a:lstStyle/>
                    <a:p>
                      <a:pPr algn="ctr" latinLnBrk="1"/>
                      <a:r>
                        <a:rPr lang="en-US" altLang="ko-KR" sz="1400" b="0" i="0" smtClean="0"/>
                        <a:t>0x102</a:t>
                      </a:r>
                      <a:endParaRPr lang="ko-KR" altLang="en-US" sz="1400" b="0" i="0"/>
                    </a:p>
                  </a:txBody>
                  <a:tcPr/>
                </a:tc>
                <a:tc>
                  <a:txBody>
                    <a:bodyPr/>
                    <a:lstStyle/>
                    <a:p>
                      <a:pPr algn="ctr" latinLnBrk="1"/>
                      <a:r>
                        <a:rPr lang="en-US" altLang="ko-KR" sz="1400" b="0" i="0" smtClean="0"/>
                        <a:t>0x100</a:t>
                      </a:r>
                      <a:endParaRPr lang="ko-KR" altLang="en-US" sz="1400" b="0" i="0"/>
                    </a:p>
                  </a:txBody>
                  <a:tcPr/>
                </a:tc>
                <a:extLst>
                  <a:ext uri="{0D108BD9-81ED-4DB2-BD59-A6C34878D82A}">
                    <a16:rowId xmlns:a16="http://schemas.microsoft.com/office/drawing/2014/main" val="10008"/>
                  </a:ext>
                </a:extLst>
              </a:tr>
              <a:tr h="307748">
                <a:tc>
                  <a:txBody>
                    <a:bodyPr/>
                    <a:lstStyle/>
                    <a:p>
                      <a:pPr algn="ctr" latinLnBrk="1"/>
                      <a:r>
                        <a:rPr lang="en-US" altLang="ko-KR" sz="1400" b="0" i="0" smtClean="0"/>
                        <a:t>J</a:t>
                      </a:r>
                      <a:endParaRPr lang="ko-KR" altLang="en-US" sz="1400" b="0" i="0"/>
                    </a:p>
                  </a:txBody>
                  <a:tcPr/>
                </a:tc>
                <a:tc>
                  <a:txBody>
                    <a:bodyPr/>
                    <a:lstStyle/>
                    <a:p>
                      <a:pPr algn="ctr" latinLnBrk="1"/>
                      <a:r>
                        <a:rPr lang="en-US" altLang="ko-KR" sz="1400" b="0" i="0" smtClean="0"/>
                        <a:t>0x104</a:t>
                      </a:r>
                      <a:endParaRPr lang="ko-KR" altLang="en-US" sz="1400" b="0" i="0"/>
                    </a:p>
                  </a:txBody>
                  <a:tcPr/>
                </a:tc>
                <a:tc>
                  <a:txBody>
                    <a:bodyPr/>
                    <a:lstStyle/>
                    <a:p>
                      <a:pPr algn="ctr" latinLnBrk="1"/>
                      <a:r>
                        <a:rPr lang="en-US" altLang="ko-KR" sz="1400" b="0" i="0" smtClean="0"/>
                        <a:t>0x105</a:t>
                      </a:r>
                      <a:endParaRPr lang="ko-KR" altLang="en-US" sz="1400" b="0" i="0"/>
                    </a:p>
                  </a:txBody>
                  <a:tcPr/>
                </a:tc>
                <a:tc>
                  <a:txBody>
                    <a:bodyPr/>
                    <a:lstStyle/>
                    <a:p>
                      <a:pPr algn="ctr" latinLnBrk="1"/>
                      <a:r>
                        <a:rPr lang="en-US" altLang="ko-KR" sz="1400" b="0" i="0" smtClean="0"/>
                        <a:t>0x103</a:t>
                      </a:r>
                      <a:endParaRPr lang="ko-KR" altLang="en-US" sz="1400" b="0" i="0"/>
                    </a:p>
                  </a:txBody>
                  <a:tcPr/>
                </a:tc>
                <a:extLst>
                  <a:ext uri="{0D108BD9-81ED-4DB2-BD59-A6C34878D82A}">
                    <a16:rowId xmlns:a16="http://schemas.microsoft.com/office/drawing/2014/main" val="10009"/>
                  </a:ext>
                </a:extLst>
              </a:tr>
              <a:tr h="307748">
                <a:tc>
                  <a:txBody>
                    <a:bodyPr/>
                    <a:lstStyle/>
                    <a:p>
                      <a:pPr algn="ctr" latinLnBrk="1"/>
                      <a:r>
                        <a:rPr lang="en-US" altLang="ko-KR" sz="1400" b="0" i="0" smtClean="0"/>
                        <a:t>K</a:t>
                      </a:r>
                      <a:endParaRPr lang="ko-KR" altLang="en-US" sz="1400" b="0" i="0"/>
                    </a:p>
                  </a:txBody>
                  <a:tcPr/>
                </a:tc>
                <a:tc>
                  <a:txBody>
                    <a:bodyPr/>
                    <a:lstStyle/>
                    <a:p>
                      <a:pPr algn="ctr" latinLnBrk="1"/>
                      <a:endParaRPr lang="ko-KR" altLang="en-US" sz="1400" b="0" i="0"/>
                    </a:p>
                  </a:txBody>
                  <a:tcPr/>
                </a:tc>
                <a:tc>
                  <a:txBody>
                    <a:bodyPr/>
                    <a:lstStyle/>
                    <a:p>
                      <a:pPr algn="ctr" latinLnBrk="1"/>
                      <a:endParaRPr lang="ko-KR" altLang="en-US" sz="1400" b="0" i="0"/>
                    </a:p>
                  </a:txBody>
                  <a:tcPr/>
                </a:tc>
                <a:tc>
                  <a:txBody>
                    <a:bodyPr/>
                    <a:lstStyle/>
                    <a:p>
                      <a:pPr algn="ctr" latinLnBrk="1"/>
                      <a:endParaRPr lang="ko-KR" altLang="en-US" sz="1400" b="0" i="0"/>
                    </a:p>
                  </a:txBody>
                  <a:tcPr/>
                </a:tc>
                <a:extLst>
                  <a:ext uri="{0D108BD9-81ED-4DB2-BD59-A6C34878D82A}">
                    <a16:rowId xmlns:a16="http://schemas.microsoft.com/office/drawing/2014/main" val="10010"/>
                  </a:ext>
                </a:extLst>
              </a:tr>
              <a:tr h="307748">
                <a:tc>
                  <a:txBody>
                    <a:bodyPr/>
                    <a:lstStyle/>
                    <a:p>
                      <a:pPr algn="ctr" latinLnBrk="1"/>
                      <a:r>
                        <a:rPr lang="en-US" altLang="ko-KR" sz="1400" b="0" i="0" smtClean="0"/>
                        <a:t>L</a:t>
                      </a:r>
                      <a:endParaRPr lang="ko-KR" altLang="en-US" sz="1400" b="0" i="0"/>
                    </a:p>
                  </a:txBody>
                  <a:tcPr/>
                </a:tc>
                <a:tc>
                  <a:txBody>
                    <a:bodyPr/>
                    <a:lstStyle/>
                    <a:p>
                      <a:pPr algn="ctr" latinLnBrk="1"/>
                      <a:endParaRPr lang="ko-KR" altLang="en-US" sz="1400" b="0" i="0"/>
                    </a:p>
                  </a:txBody>
                  <a:tcPr/>
                </a:tc>
                <a:tc>
                  <a:txBody>
                    <a:bodyPr/>
                    <a:lstStyle/>
                    <a:p>
                      <a:pPr algn="ctr" latinLnBrk="1"/>
                      <a:endParaRPr lang="ko-KR" altLang="en-US" sz="1400" b="0" i="0"/>
                    </a:p>
                  </a:txBody>
                  <a:tcPr/>
                </a:tc>
                <a:tc>
                  <a:txBody>
                    <a:bodyPr/>
                    <a:lstStyle/>
                    <a:p>
                      <a:pPr algn="ctr" latinLnBrk="1"/>
                      <a:endParaRPr lang="ko-KR" altLang="en-US" sz="1400" b="0" i="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10250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smtClean="0"/>
              <a:t>Alternate Function </a:t>
            </a:r>
            <a:r>
              <a:rPr lang="ko-KR" altLang="en-US" smtClean="0"/>
              <a:t>사용</a:t>
            </a:r>
            <a:endParaRPr lang="en-US" altLang="ko-KR" smtClean="0"/>
          </a:p>
        </p:txBody>
      </p:sp>
      <p:sp>
        <p:nvSpPr>
          <p:cNvPr id="10244" name="Rectangle 3"/>
          <p:cNvSpPr>
            <a:spLocks noGrp="1" noChangeArrowheads="1"/>
          </p:cNvSpPr>
          <p:nvPr>
            <p:ph idx="1"/>
          </p:nvPr>
        </p:nvSpPr>
        <p:spPr/>
        <p:txBody>
          <a:bodyPr/>
          <a:lstStyle/>
          <a:p>
            <a:pPr>
              <a:lnSpc>
                <a:spcPct val="86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ko-KR" sz="1800">
              <a:latin typeface="Times New Roman" pitchFamily="18" charset="0"/>
            </a:endParaRPr>
          </a:p>
          <a:p>
            <a:pPr lvl="1">
              <a:lnSpc>
                <a:spcPct val="86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ko-KR" sz="1800">
              <a:latin typeface="Times New Roman" pitchFamily="18" charset="0"/>
            </a:endParaRPr>
          </a:p>
          <a:p>
            <a:pPr lvl="1">
              <a:lnSpc>
                <a:spcPct val="86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ko-KR" sz="1800">
              <a:latin typeface="Times New Roman" pitchFamily="18" charset="0"/>
            </a:endParaRPr>
          </a:p>
        </p:txBody>
      </p:sp>
      <p:sp>
        <p:nvSpPr>
          <p:cNvPr id="3" name="슬라이드 번호 개체 틀 2"/>
          <p:cNvSpPr>
            <a:spLocks noGrp="1"/>
          </p:cNvSpPr>
          <p:nvPr>
            <p:ph type="sldNum" sz="quarter" idx="12"/>
          </p:nvPr>
        </p:nvSpPr>
        <p:spPr/>
        <p:txBody>
          <a:bodyPr/>
          <a:lstStyle/>
          <a:p>
            <a:fld id="{1B2B36C9-CCAF-4797-BD5B-BB87716FDD65}" type="slidenum">
              <a:rPr lang="en-US" altLang="ko-KR" smtClean="0"/>
              <a:pPr/>
              <a:t>36</a:t>
            </a:fld>
            <a:endParaRPr lang="en-US" altLang="ko-K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369733"/>
            <a:ext cx="5507038" cy="4755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160" y="1403550"/>
            <a:ext cx="3116188" cy="123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161" y="4745168"/>
            <a:ext cx="2898421" cy="1226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83617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smtClean="0"/>
              <a:t>Alternate Port Function</a:t>
            </a:r>
          </a:p>
        </p:txBody>
      </p:sp>
      <p:sp>
        <p:nvSpPr>
          <p:cNvPr id="4" name="내용 개체 틀 3"/>
          <p:cNvSpPr>
            <a:spLocks noGrp="1"/>
          </p:cNvSpPr>
          <p:nvPr>
            <p:ph idx="1"/>
          </p:nvPr>
        </p:nvSpPr>
        <p:spPr/>
        <p:txBody>
          <a:bodyPr/>
          <a:lstStyle/>
          <a:p>
            <a:r>
              <a:rPr lang="en-US" altLang="ko-KR" dirty="0" smtClean="0"/>
              <a:t>Port-B</a:t>
            </a:r>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37</a:t>
            </a:fld>
            <a:endParaRPr lang="en-US" altLang="ko-KR"/>
          </a:p>
        </p:txBody>
      </p:sp>
      <p:pic>
        <p:nvPicPr>
          <p:cNvPr id="9" name="그림 8"/>
          <p:cNvPicPr>
            <a:picLocks noChangeAspect="1"/>
          </p:cNvPicPr>
          <p:nvPr/>
        </p:nvPicPr>
        <p:blipFill>
          <a:blip r:embed="rId3"/>
          <a:stretch>
            <a:fillRect/>
          </a:stretch>
        </p:blipFill>
        <p:spPr>
          <a:xfrm>
            <a:off x="3071003" y="1449635"/>
            <a:ext cx="5164347" cy="4727328"/>
          </a:xfrm>
          <a:prstGeom prst="rect">
            <a:avLst/>
          </a:prstGeom>
        </p:spPr>
      </p:pic>
    </p:spTree>
    <p:extLst>
      <p:ext uri="{BB962C8B-B14F-4D97-AF65-F5344CB8AC3E}">
        <p14:creationId xmlns:p14="http://schemas.microsoft.com/office/powerpoint/2010/main" val="28243619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smtClean="0"/>
              <a:t>Alternate Port Function</a:t>
            </a:r>
          </a:p>
        </p:txBody>
      </p:sp>
      <p:sp>
        <p:nvSpPr>
          <p:cNvPr id="4" name="내용 개체 틀 3"/>
          <p:cNvSpPr>
            <a:spLocks noGrp="1"/>
          </p:cNvSpPr>
          <p:nvPr>
            <p:ph idx="1"/>
          </p:nvPr>
        </p:nvSpPr>
        <p:spPr/>
        <p:txBody>
          <a:bodyPr/>
          <a:lstStyle/>
          <a:p>
            <a:r>
              <a:rPr lang="en-US" altLang="ko-KR" dirty="0" smtClean="0"/>
              <a:t>Port-C</a:t>
            </a:r>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38</a:t>
            </a:fld>
            <a:endParaRPr lang="en-US" altLang="ko-KR"/>
          </a:p>
        </p:txBody>
      </p:sp>
      <p:pic>
        <p:nvPicPr>
          <p:cNvPr id="10" name="그림 9"/>
          <p:cNvPicPr>
            <a:picLocks noChangeAspect="1"/>
          </p:cNvPicPr>
          <p:nvPr/>
        </p:nvPicPr>
        <p:blipFill>
          <a:blip r:embed="rId3"/>
          <a:stretch>
            <a:fillRect/>
          </a:stretch>
        </p:blipFill>
        <p:spPr>
          <a:xfrm>
            <a:off x="2981056" y="1514577"/>
            <a:ext cx="4960996" cy="4361314"/>
          </a:xfrm>
          <a:prstGeom prst="rect">
            <a:avLst/>
          </a:prstGeom>
        </p:spPr>
      </p:pic>
    </p:spTree>
    <p:extLst>
      <p:ext uri="{BB962C8B-B14F-4D97-AF65-F5344CB8AC3E}">
        <p14:creationId xmlns:p14="http://schemas.microsoft.com/office/powerpoint/2010/main" val="11865768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smtClean="0"/>
              <a:t>Alternate Port Function</a:t>
            </a:r>
          </a:p>
        </p:txBody>
      </p:sp>
      <p:sp>
        <p:nvSpPr>
          <p:cNvPr id="4" name="내용 개체 틀 3"/>
          <p:cNvSpPr>
            <a:spLocks noGrp="1"/>
          </p:cNvSpPr>
          <p:nvPr>
            <p:ph idx="1"/>
          </p:nvPr>
        </p:nvSpPr>
        <p:spPr/>
        <p:txBody>
          <a:bodyPr/>
          <a:lstStyle/>
          <a:p>
            <a:r>
              <a:rPr lang="en-US" altLang="ko-KR" dirty="0" smtClean="0"/>
              <a:t>Port-D</a:t>
            </a:r>
          </a:p>
        </p:txBody>
      </p:sp>
      <p:sp>
        <p:nvSpPr>
          <p:cNvPr id="5" name="슬라이드 번호 개체 틀 4"/>
          <p:cNvSpPr>
            <a:spLocks noGrp="1"/>
          </p:cNvSpPr>
          <p:nvPr>
            <p:ph type="sldNum" sz="quarter" idx="12"/>
          </p:nvPr>
        </p:nvSpPr>
        <p:spPr/>
        <p:txBody>
          <a:bodyPr/>
          <a:lstStyle/>
          <a:p>
            <a:fld id="{CAF8C5E5-CB48-46B1-8815-EE13997631AE}" type="slidenum">
              <a:rPr lang="en-US" altLang="ko-KR" smtClean="0"/>
              <a:pPr/>
              <a:t>39</a:t>
            </a:fld>
            <a:endParaRPr lang="en-US" altLang="ko-KR"/>
          </a:p>
        </p:txBody>
      </p:sp>
      <p:pic>
        <p:nvPicPr>
          <p:cNvPr id="11" name="그림 10"/>
          <p:cNvPicPr>
            <a:picLocks noChangeAspect="1"/>
          </p:cNvPicPr>
          <p:nvPr/>
        </p:nvPicPr>
        <p:blipFill>
          <a:blip r:embed="rId3"/>
          <a:stretch>
            <a:fillRect/>
          </a:stretch>
        </p:blipFill>
        <p:spPr>
          <a:xfrm>
            <a:off x="2968115" y="1571368"/>
            <a:ext cx="4723143" cy="4318048"/>
          </a:xfrm>
          <a:prstGeom prst="rect">
            <a:avLst/>
          </a:prstGeom>
        </p:spPr>
      </p:pic>
    </p:spTree>
    <p:extLst>
      <p:ext uri="{BB962C8B-B14F-4D97-AF65-F5344CB8AC3E}">
        <p14:creationId xmlns:p14="http://schemas.microsoft.com/office/powerpoint/2010/main" val="3535264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7"/>
          <p:cNvSpPr>
            <a:spLocks noGrp="1"/>
          </p:cNvSpPr>
          <p:nvPr>
            <p:ph type="title"/>
          </p:nvPr>
        </p:nvSpPr>
        <p:spPr/>
        <p:txBody>
          <a:bodyPr/>
          <a:lstStyle/>
          <a:p>
            <a:r>
              <a:rPr lang="en-US" altLang="ko-KR" smtClean="0"/>
              <a:t>Practice Environment</a:t>
            </a:r>
            <a:endParaRPr lang="ko-KR" altLang="en-US" dirty="0" smtClean="0"/>
          </a:p>
        </p:txBody>
      </p:sp>
      <p:sp>
        <p:nvSpPr>
          <p:cNvPr id="14339" name="내용 개체 틀 6"/>
          <p:cNvSpPr>
            <a:spLocks noGrp="1"/>
          </p:cNvSpPr>
          <p:nvPr>
            <p:ph idx="1"/>
          </p:nvPr>
        </p:nvSpPr>
        <p:spPr/>
        <p:txBody>
          <a:bodyPr/>
          <a:lstStyle/>
          <a:p>
            <a:r>
              <a:rPr lang="en-US" altLang="ko-KR" dirty="0" smtClean="0"/>
              <a:t>Program development environment</a:t>
            </a:r>
          </a:p>
          <a:p>
            <a:pPr lvl="1"/>
            <a:r>
              <a:rPr lang="en-US" altLang="ko-KR" dirty="0" smtClean="0"/>
              <a:t>Integrated Development Environment (IDE)</a:t>
            </a:r>
          </a:p>
          <a:p>
            <a:pPr lvl="2"/>
            <a:r>
              <a:rPr lang="en-US" altLang="ko-KR" dirty="0" smtClean="0"/>
              <a:t>Atmel Studio 7 (atmel.com)</a:t>
            </a:r>
          </a:p>
          <a:p>
            <a:pPr lvl="2"/>
            <a:r>
              <a:rPr lang="en-US" altLang="ko-KR" dirty="0" smtClean="0"/>
              <a:t>Arduino Software </a:t>
            </a:r>
            <a:r>
              <a:rPr lang="en-US" altLang="ko-KR" dirty="0" smtClean="0"/>
              <a:t>(Arduino.cc)</a:t>
            </a:r>
            <a:endParaRPr lang="en-US" altLang="ko-KR" dirty="0" smtClean="0"/>
          </a:p>
          <a:p>
            <a:pPr lvl="2"/>
            <a:r>
              <a:rPr lang="en-US" altLang="ko-KR" dirty="0" smtClean="0"/>
              <a:t>3rd-party tools, ….</a:t>
            </a:r>
          </a:p>
          <a:p>
            <a:endParaRPr lang="ko-KR" altLang="en-US" dirty="0" smtClean="0"/>
          </a:p>
          <a:p>
            <a:r>
              <a:rPr lang="en-US" altLang="ko-KR" dirty="0" smtClean="0"/>
              <a:t>Reference materials</a:t>
            </a:r>
          </a:p>
          <a:p>
            <a:pPr lvl="1"/>
            <a:r>
              <a:rPr lang="en-US" altLang="ko-KR" dirty="0" smtClean="0"/>
              <a:t>ATmega328 Datasheet</a:t>
            </a:r>
          </a:p>
          <a:p>
            <a:pPr lvl="1"/>
            <a:r>
              <a:rPr lang="en-US" altLang="ko-KR" dirty="0" smtClean="0"/>
              <a:t>AVR Instruction Set Manual</a:t>
            </a:r>
          </a:p>
        </p:txBody>
      </p:sp>
      <p:sp>
        <p:nvSpPr>
          <p:cNvPr id="8" name="슬라이드 번호 개체 틀 7"/>
          <p:cNvSpPr>
            <a:spLocks noGrp="1"/>
          </p:cNvSpPr>
          <p:nvPr>
            <p:ph type="sldNum" sz="quarter" idx="12"/>
          </p:nvPr>
        </p:nvSpPr>
        <p:spPr/>
        <p:txBody>
          <a:bodyPr/>
          <a:lstStyle/>
          <a:p>
            <a:fld id="{2D142775-8AFA-4C0E-ABB6-453B16820F48}" type="slidenum">
              <a:rPr lang="ko-KR" altLang="en-US" smtClean="0"/>
              <a:t>4</a:t>
            </a:fld>
            <a:endParaRPr lang="ko-KR" altLang="en-US"/>
          </a:p>
        </p:txBody>
      </p:sp>
    </p:spTree>
    <p:extLst>
      <p:ext uri="{BB962C8B-B14F-4D97-AF65-F5344CB8AC3E}">
        <p14:creationId xmlns:p14="http://schemas.microsoft.com/office/powerpoint/2010/main" val="326864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smtClean="0"/>
              <a:t>GPIO Pull-up Resistor</a:t>
            </a:r>
          </a:p>
        </p:txBody>
      </p:sp>
      <p:sp>
        <p:nvSpPr>
          <p:cNvPr id="15363" name="Rectangle 3"/>
          <p:cNvSpPr>
            <a:spLocks noGrp="1" noChangeArrowheads="1"/>
          </p:cNvSpPr>
          <p:nvPr>
            <p:ph idx="1"/>
          </p:nvPr>
        </p:nvSpPr>
        <p:spPr/>
        <p:txBody>
          <a:bodyPr/>
          <a:lstStyle/>
          <a:p>
            <a:r>
              <a:rPr lang="en-US" altLang="ko-KR" dirty="0" smtClean="0"/>
              <a:t>To protect an input pin in float state, a pull-up/down resistor is used.</a:t>
            </a:r>
          </a:p>
          <a:p>
            <a:r>
              <a:rPr lang="en-US" altLang="ko-KR" dirty="0" smtClean="0"/>
              <a:t>GPIO in AVR, has an internal pull-up register (min.=20, max.=50Kohm) </a:t>
            </a:r>
          </a:p>
          <a:p>
            <a:pPr lvl="1"/>
            <a:r>
              <a:rPr lang="en-US" altLang="ko-KR" dirty="0" smtClean="0"/>
              <a:t>input mode</a:t>
            </a:r>
            <a:r>
              <a:rPr lang="ko-KR" altLang="en-US" dirty="0" smtClean="0"/>
              <a:t>에서 사용</a:t>
            </a:r>
            <a:endParaRPr lang="en-US" altLang="ko-KR" dirty="0" smtClean="0"/>
          </a:p>
          <a:p>
            <a:pPr lvl="2"/>
            <a:r>
              <a:rPr lang="en-US" altLang="ko-KR" dirty="0" smtClean="0"/>
              <a:t>After setting GPIO to input mode, writing ‘1’ to GPIO will internally connect pull-up resistor to input pin.</a:t>
            </a:r>
          </a:p>
          <a:p>
            <a:pPr lvl="2"/>
            <a:r>
              <a:rPr lang="en-US" altLang="ko-KR" dirty="0" smtClean="0"/>
              <a:t>If pull-up resistor is not necessary, writing ‘0’ to GPIO or changing its pin mode to output is required.</a:t>
            </a:r>
          </a:p>
          <a:p>
            <a:pPr lvl="1"/>
            <a:r>
              <a:rPr lang="en-US" altLang="ko-KR" dirty="0" smtClean="0"/>
              <a:t>To disable all pull-up resistors of all GPIO’s, set PUD bit(flag) of MCUCR to ‘1’.</a:t>
            </a:r>
            <a:r>
              <a:rPr lang="ko-KR" altLang="en-US" dirty="0" smtClean="0"/>
              <a:t> </a:t>
            </a:r>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40</a:t>
            </a:fld>
            <a:endParaRPr lang="en-US" altLang="ko-K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344" y="3819854"/>
            <a:ext cx="4000593"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직선 화살표 연결선 6"/>
          <p:cNvCxnSpPr/>
          <p:nvPr/>
        </p:nvCxnSpPr>
        <p:spPr bwMode="auto">
          <a:xfrm flipH="1">
            <a:off x="7043418" y="4661642"/>
            <a:ext cx="432048" cy="144016"/>
          </a:xfrm>
          <a:prstGeom prst="straightConnector1">
            <a:avLst/>
          </a:prstGeom>
          <a:noFill/>
          <a:ln w="9525" cap="flat" cmpd="sng" algn="ctr">
            <a:solidFill>
              <a:schemeClr val="tx1"/>
            </a:solidFill>
            <a:prstDash val="solid"/>
            <a:round/>
            <a:headEnd type="none" w="med" len="med"/>
            <a:tailEnd type="arrow"/>
          </a:ln>
          <a:effectLst/>
        </p:spPr>
      </p:cxnSp>
      <p:sp>
        <p:nvSpPr>
          <p:cNvPr id="8" name="TextBox 7"/>
          <p:cNvSpPr txBox="1"/>
          <p:nvPr/>
        </p:nvSpPr>
        <p:spPr>
          <a:xfrm>
            <a:off x="7510290" y="4452458"/>
            <a:ext cx="1497461" cy="307777"/>
          </a:xfrm>
          <a:prstGeom prst="rect">
            <a:avLst/>
          </a:prstGeom>
          <a:noFill/>
        </p:spPr>
        <p:txBody>
          <a:bodyPr wrap="none" rtlCol="0">
            <a:spAutoFit/>
          </a:bodyPr>
          <a:lstStyle/>
          <a:p>
            <a:r>
              <a:rPr lang="en-US" altLang="ko-KR" sz="1400" b="1">
                <a:latin typeface="맑은 고딕" panose="020B0503020000020004" pitchFamily="50" charset="-127"/>
                <a:ea typeface="맑은 고딕" panose="020B0503020000020004" pitchFamily="50" charset="-127"/>
              </a:rPr>
              <a:t>pull-up resistor</a:t>
            </a:r>
            <a:endParaRPr lang="ko-KR" altLang="en-US" sz="1400" b="1">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934639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smtClean="0"/>
              <a:t>GPIO Pull-up Resistor</a:t>
            </a:r>
          </a:p>
        </p:txBody>
      </p:sp>
      <p:sp>
        <p:nvSpPr>
          <p:cNvPr id="15363" name="Rectangle 3"/>
          <p:cNvSpPr>
            <a:spLocks noGrp="1" noChangeArrowheads="1"/>
          </p:cNvSpPr>
          <p:nvPr>
            <p:ph idx="1"/>
          </p:nvPr>
        </p:nvSpPr>
        <p:spPr/>
        <p:txBody>
          <a:bodyPr/>
          <a:lstStyle/>
          <a:p>
            <a:r>
              <a:rPr lang="en-US" altLang="ko-KR" smtClean="0"/>
              <a:t>Internal pull-up register</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41</a:t>
            </a:fld>
            <a:endParaRPr lang="en-US" altLang="ko-K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732" y="3457466"/>
            <a:ext cx="6094487" cy="2163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679" y="2212580"/>
            <a:ext cx="8720407" cy="87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직선 연결선 3"/>
          <p:cNvCxnSpPr/>
          <p:nvPr/>
        </p:nvCxnSpPr>
        <p:spPr bwMode="auto">
          <a:xfrm>
            <a:off x="5313919" y="4851743"/>
            <a:ext cx="432048" cy="0"/>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151724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Electrical Characteristics of GPIO</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42</a:t>
            </a:fld>
            <a:endParaRPr lang="en-US" altLang="ko-KR"/>
          </a:p>
        </p:txBody>
      </p:sp>
      <p:pic>
        <p:nvPicPr>
          <p:cNvPr id="3" name="그림 2"/>
          <p:cNvPicPr>
            <a:picLocks noChangeAspect="1"/>
          </p:cNvPicPr>
          <p:nvPr/>
        </p:nvPicPr>
        <p:blipFill>
          <a:blip r:embed="rId2"/>
          <a:stretch>
            <a:fillRect/>
          </a:stretch>
        </p:blipFill>
        <p:spPr>
          <a:xfrm>
            <a:off x="3287688" y="1713410"/>
            <a:ext cx="5753100" cy="3933825"/>
          </a:xfrm>
          <a:prstGeom prst="rect">
            <a:avLst/>
          </a:prstGeom>
        </p:spPr>
      </p:pic>
    </p:spTree>
    <p:extLst>
      <p:ext uri="{BB962C8B-B14F-4D97-AF65-F5344CB8AC3E}">
        <p14:creationId xmlns:p14="http://schemas.microsoft.com/office/powerpoint/2010/main" val="2463327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smtClean="0"/>
              <a:t>Electrical Characteristics</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43</a:t>
            </a:fld>
            <a:endParaRPr lang="en-US" altLang="ko-KR"/>
          </a:p>
        </p:txBody>
      </p:sp>
      <p:pic>
        <p:nvPicPr>
          <p:cNvPr id="4" name="그림 3"/>
          <p:cNvPicPr>
            <a:picLocks noChangeAspect="1"/>
          </p:cNvPicPr>
          <p:nvPr/>
        </p:nvPicPr>
        <p:blipFill>
          <a:blip r:embed="rId2"/>
          <a:stretch>
            <a:fillRect/>
          </a:stretch>
        </p:blipFill>
        <p:spPr>
          <a:xfrm>
            <a:off x="2783633" y="1988841"/>
            <a:ext cx="7100407" cy="787535"/>
          </a:xfrm>
          <a:prstGeom prst="rect">
            <a:avLst/>
          </a:prstGeom>
        </p:spPr>
      </p:pic>
      <p:pic>
        <p:nvPicPr>
          <p:cNvPr id="5" name="그림 4"/>
          <p:cNvPicPr>
            <a:picLocks noChangeAspect="1"/>
          </p:cNvPicPr>
          <p:nvPr/>
        </p:nvPicPr>
        <p:blipFill>
          <a:blip r:embed="rId3"/>
          <a:stretch>
            <a:fillRect/>
          </a:stretch>
        </p:blipFill>
        <p:spPr>
          <a:xfrm>
            <a:off x="2759757" y="1510758"/>
            <a:ext cx="7100407" cy="478082"/>
          </a:xfrm>
          <a:prstGeom prst="rect">
            <a:avLst/>
          </a:prstGeom>
        </p:spPr>
      </p:pic>
      <p:pic>
        <p:nvPicPr>
          <p:cNvPr id="6" name="그림 5"/>
          <p:cNvPicPr>
            <a:picLocks noChangeAspect="1"/>
          </p:cNvPicPr>
          <p:nvPr/>
        </p:nvPicPr>
        <p:blipFill>
          <a:blip r:embed="rId4"/>
          <a:stretch>
            <a:fillRect/>
          </a:stretch>
        </p:blipFill>
        <p:spPr>
          <a:xfrm>
            <a:off x="3999264" y="3029211"/>
            <a:ext cx="5122964" cy="3072539"/>
          </a:xfrm>
          <a:prstGeom prst="rect">
            <a:avLst/>
          </a:prstGeom>
        </p:spPr>
      </p:pic>
    </p:spTree>
    <p:extLst>
      <p:ext uri="{BB962C8B-B14F-4D97-AF65-F5344CB8AC3E}">
        <p14:creationId xmlns:p14="http://schemas.microsoft.com/office/powerpoint/2010/main" val="249229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GPIO Pin Macro</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44</a:t>
            </a:fld>
            <a:endParaRPr lang="en-US" altLang="ko-KR"/>
          </a:p>
        </p:txBody>
      </p:sp>
      <p:sp>
        <p:nvSpPr>
          <p:cNvPr id="7" name="TextBox 6"/>
          <p:cNvSpPr txBox="1"/>
          <p:nvPr/>
        </p:nvSpPr>
        <p:spPr>
          <a:xfrm>
            <a:off x="4394000" y="507660"/>
            <a:ext cx="6229334" cy="307777"/>
          </a:xfrm>
          <a:prstGeom prst="rect">
            <a:avLst/>
          </a:prstGeom>
          <a:noFill/>
        </p:spPr>
        <p:txBody>
          <a:bodyPr wrap="none" rtlCol="0">
            <a:spAutoFit/>
          </a:bodyPr>
          <a:lstStyle/>
          <a:p>
            <a:r>
              <a:rPr lang="en-US" altLang="ko-KR" sz="1400" b="1" dirty="0">
                <a:latin typeface="맑은 고딕" panose="020B0503020000020004" pitchFamily="50" charset="-127"/>
                <a:ea typeface="맑은 고딕" panose="020B0503020000020004" pitchFamily="50" charset="-127"/>
              </a:rPr>
              <a:t>header file : ~Arduino/hardware/tools/</a:t>
            </a:r>
            <a:r>
              <a:rPr lang="en-US" altLang="ko-KR" sz="1400" b="1" dirty="0" err="1">
                <a:latin typeface="맑은 고딕" panose="020B0503020000020004" pitchFamily="50" charset="-127"/>
                <a:ea typeface="맑은 고딕" panose="020B0503020000020004" pitchFamily="50" charset="-127"/>
              </a:rPr>
              <a:t>avr</a:t>
            </a:r>
            <a:r>
              <a:rPr lang="en-US" altLang="ko-KR" sz="1400" b="1" dirty="0">
                <a:latin typeface="맑은 고딕" panose="020B0503020000020004" pitchFamily="50" charset="-127"/>
                <a:ea typeface="맑은 고딕" panose="020B0503020000020004" pitchFamily="50" charset="-127"/>
              </a:rPr>
              <a:t>/</a:t>
            </a:r>
            <a:r>
              <a:rPr lang="en-US" altLang="ko-KR" sz="1400" b="1" dirty="0" err="1">
                <a:latin typeface="맑은 고딕" panose="020B0503020000020004" pitchFamily="50" charset="-127"/>
                <a:ea typeface="맑은 고딕" panose="020B0503020000020004" pitchFamily="50" charset="-127"/>
              </a:rPr>
              <a:t>avr</a:t>
            </a:r>
            <a:r>
              <a:rPr lang="en-US" altLang="ko-KR" sz="1400" b="1" dirty="0">
                <a:latin typeface="맑은 고딕" panose="020B0503020000020004" pitchFamily="50" charset="-127"/>
                <a:ea typeface="맑은 고딕" panose="020B0503020000020004" pitchFamily="50" charset="-127"/>
              </a:rPr>
              <a:t>/include/</a:t>
            </a:r>
            <a:r>
              <a:rPr lang="en-US" altLang="ko-KR" sz="1400" b="1" dirty="0" err="1">
                <a:latin typeface="맑은 고딕" panose="020B0503020000020004" pitchFamily="50" charset="-127"/>
                <a:ea typeface="맑은 고딕" panose="020B0503020000020004" pitchFamily="50" charset="-127"/>
              </a:rPr>
              <a:t>avr</a:t>
            </a:r>
            <a:r>
              <a:rPr lang="en-US" altLang="ko-KR" sz="1400" b="1" dirty="0">
                <a:latin typeface="맑은 고딕" panose="020B0503020000020004" pitchFamily="50" charset="-127"/>
                <a:ea typeface="맑은 고딕" panose="020B0503020000020004" pitchFamily="50" charset="-127"/>
              </a:rPr>
              <a:t>/iomxx0_1.h</a:t>
            </a:r>
            <a:endParaRPr lang="ko-KR" altLang="en-US" sz="1400" b="1" dirty="0">
              <a:latin typeface="맑은 고딕" panose="020B0503020000020004" pitchFamily="50" charset="-127"/>
              <a:ea typeface="맑은 고딕" panose="020B0503020000020004" pitchFamily="50" charset="-127"/>
            </a:endParaRP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049191"/>
            <a:ext cx="2448272" cy="5559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420569" y="1027773"/>
            <a:ext cx="5342355" cy="3539430"/>
          </a:xfrm>
          <a:prstGeom prst="rect">
            <a:avLst/>
          </a:prstGeom>
          <a:solidFill>
            <a:schemeClr val="bg1"/>
          </a:solidFill>
          <a:ln>
            <a:noFill/>
          </a:ln>
        </p:spPr>
        <p:txBody>
          <a:bodyPr wrap="square">
            <a:spAutoFit/>
          </a:bodyPr>
          <a:lstStyle/>
          <a:p>
            <a:pPr latinLnBrk="1">
              <a:defRPr/>
            </a:pPr>
            <a:r>
              <a:rPr lang="en-US" altLang="ko-KR" sz="1400" b="1" dirty="0">
                <a:latin typeface="맑은 고딕" panose="020B0503020000020004" pitchFamily="50" charset="-127"/>
                <a:ea typeface="맑은 고딕" panose="020B0503020000020004" pitchFamily="50" charset="-127"/>
              </a:rPr>
              <a:t>#include&lt;</a:t>
            </a:r>
            <a:r>
              <a:rPr lang="en-US" altLang="ko-KR" sz="1400" b="1" dirty="0" err="1">
                <a:latin typeface="맑은 고딕" panose="020B0503020000020004" pitchFamily="50" charset="-127"/>
                <a:ea typeface="맑은 고딕" panose="020B0503020000020004" pitchFamily="50" charset="-127"/>
              </a:rPr>
              <a:t>avr</a:t>
            </a:r>
            <a:r>
              <a:rPr lang="en-US" altLang="ko-KR" sz="1400" b="1" dirty="0">
                <a:latin typeface="맑은 고딕" panose="020B0503020000020004" pitchFamily="50" charset="-127"/>
                <a:ea typeface="맑은 고딕" panose="020B0503020000020004" pitchFamily="50" charset="-127"/>
              </a:rPr>
              <a:t>/</a:t>
            </a:r>
            <a:r>
              <a:rPr lang="en-US" altLang="ko-KR" sz="1400" b="1" dirty="0" err="1">
                <a:latin typeface="맑은 고딕" panose="020B0503020000020004" pitchFamily="50" charset="-127"/>
                <a:ea typeface="맑은 고딕" panose="020B0503020000020004" pitchFamily="50" charset="-127"/>
              </a:rPr>
              <a:t>io.h</a:t>
            </a:r>
            <a:r>
              <a:rPr lang="en-US" altLang="ko-KR" sz="1400" b="1" dirty="0">
                <a:latin typeface="맑은 고딕" panose="020B0503020000020004" pitchFamily="50" charset="-127"/>
                <a:ea typeface="맑은 고딕" panose="020B0503020000020004" pitchFamily="50" charset="-127"/>
              </a:rPr>
              <a:t>&gt;</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#include&lt;</a:t>
            </a:r>
            <a:r>
              <a:rPr lang="en-US" altLang="ko-KR" sz="1400" b="1" dirty="0" err="1">
                <a:latin typeface="맑은 고딕" panose="020B0503020000020004" pitchFamily="50" charset="-127"/>
                <a:ea typeface="맑은 고딕" panose="020B0503020000020004" pitchFamily="50" charset="-127"/>
              </a:rPr>
              <a:t>util</a:t>
            </a:r>
            <a:r>
              <a:rPr lang="en-US" altLang="ko-KR" sz="1400" b="1" dirty="0">
                <a:latin typeface="맑은 고딕" panose="020B0503020000020004" pitchFamily="50" charset="-127"/>
                <a:ea typeface="맑은 고딕" panose="020B0503020000020004" pitchFamily="50" charset="-127"/>
              </a:rPr>
              <a:t>/</a:t>
            </a:r>
            <a:r>
              <a:rPr lang="en-US" altLang="ko-KR" sz="1400" b="1" dirty="0" err="1">
                <a:latin typeface="맑은 고딕" panose="020B0503020000020004" pitchFamily="50" charset="-127"/>
                <a:ea typeface="맑은 고딕" panose="020B0503020000020004" pitchFamily="50" charset="-127"/>
              </a:rPr>
              <a:t>delay.h</a:t>
            </a:r>
            <a:r>
              <a:rPr lang="en-US" altLang="ko-KR" sz="1400" b="1" dirty="0">
                <a:latin typeface="맑은 고딕" panose="020B0503020000020004" pitchFamily="50" charset="-127"/>
                <a:ea typeface="맑은 고딕" panose="020B0503020000020004" pitchFamily="50" charset="-127"/>
              </a:rPr>
              <a:t>&gt;</a:t>
            </a:r>
          </a:p>
          <a:p>
            <a:pPr latinLnBrk="1">
              <a:defRPr/>
            </a:pPr>
            <a:r>
              <a:rPr lang="en-US" altLang="ko-KR" sz="1400" b="1" dirty="0" err="1">
                <a:latin typeface="맑은 고딕" panose="020B0503020000020004" pitchFamily="50" charset="-127"/>
                <a:ea typeface="맑은 고딕" panose="020B0503020000020004" pitchFamily="50" charset="-127"/>
              </a:rPr>
              <a:t>int</a:t>
            </a:r>
            <a:r>
              <a:rPr lang="en-US" altLang="ko-KR" sz="1400" b="1" dirty="0">
                <a:latin typeface="맑은 고딕" panose="020B0503020000020004" pitchFamily="50" charset="-127"/>
                <a:ea typeface="맑은 고딕" panose="020B0503020000020004" pitchFamily="50" charset="-127"/>
              </a:rPr>
              <a:t> main(){</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char </a:t>
            </a:r>
            <a:r>
              <a:rPr lang="en-US" altLang="ko-KR" sz="1400" b="1" dirty="0" err="1">
                <a:latin typeface="맑은 고딕" panose="020B0503020000020004" pitchFamily="50" charset="-127"/>
                <a:ea typeface="맑은 고딕" panose="020B0503020000020004" pitchFamily="50" charset="-127"/>
              </a:rPr>
              <a:t>i</a:t>
            </a:r>
            <a:r>
              <a:rPr lang="en-US" altLang="ko-KR" sz="1400" b="1" dirty="0">
                <a:latin typeface="맑은 고딕" panose="020B0503020000020004" pitchFamily="50" charset="-127"/>
                <a:ea typeface="맑은 고딕" panose="020B0503020000020004" pitchFamily="50" charset="-127"/>
              </a:rPr>
              <a:t>;</a:t>
            </a:r>
            <a:endParaRPr lang="ko-KR" altLang="ko-KR" sz="1400" b="1" dirty="0">
              <a:latin typeface="맑은 고딕" panose="020B0503020000020004" pitchFamily="50" charset="-127"/>
              <a:ea typeface="맑은 고딕" panose="020B0503020000020004" pitchFamily="50" charset="-127"/>
            </a:endParaRPr>
          </a:p>
          <a:p>
            <a:pPr>
              <a:defRPr/>
            </a:pPr>
            <a:r>
              <a:rPr lang="en-US" altLang="ko-KR" sz="1400" b="1" dirty="0">
                <a:latin typeface="맑은 고딕" panose="020B0503020000020004" pitchFamily="50" charset="-127"/>
                <a:ea typeface="맑은 고딕" panose="020B0503020000020004" pitchFamily="50" charset="-127"/>
              </a:rPr>
              <a:t>	unsigned char </a:t>
            </a:r>
            <a:r>
              <a:rPr lang="en-US" altLang="ko-KR" sz="1400" b="1" dirty="0" err="1">
                <a:latin typeface="맑은 고딕" panose="020B0503020000020004" pitchFamily="50" charset="-127"/>
                <a:ea typeface="맑은 고딕" panose="020B0503020000020004" pitchFamily="50" charset="-127"/>
              </a:rPr>
              <a:t>LED_Data</a:t>
            </a:r>
            <a:r>
              <a:rPr lang="en-US" altLang="ko-KR" sz="1400" b="1" dirty="0">
                <a:latin typeface="맑은 고딕" panose="020B0503020000020004" pitchFamily="50" charset="-127"/>
                <a:ea typeface="맑은 고딕" panose="020B0503020000020004" pitchFamily="50" charset="-127"/>
              </a:rPr>
              <a:t> = 0x00;</a:t>
            </a:r>
          </a:p>
          <a:p>
            <a:pPr>
              <a:defRPr/>
            </a:pPr>
            <a:endParaRPr lang="en-US" altLang="ko-KR" sz="1400" b="1" dirty="0">
              <a:latin typeface="맑은 고딕" panose="020B0503020000020004" pitchFamily="50" charset="-127"/>
              <a:ea typeface="맑은 고딕" panose="020B0503020000020004" pitchFamily="50" charset="-127"/>
            </a:endParaRPr>
          </a:p>
          <a:p>
            <a:pPr>
              <a:defRPr/>
            </a:pPr>
            <a:r>
              <a:rPr lang="en-US" altLang="ko-KR" sz="1400" b="1" dirty="0">
                <a:latin typeface="맑은 고딕" panose="020B0503020000020004" pitchFamily="50" charset="-127"/>
                <a:ea typeface="맑은 고딕" panose="020B0503020000020004" pitchFamily="50" charset="-127"/>
              </a:rPr>
              <a:t>	DDRE = 0xFF;   	// Port E = output</a:t>
            </a:r>
          </a:p>
          <a:p>
            <a:pPr latinLnBrk="1">
              <a:defRPr/>
            </a:pPr>
            <a:endParaRPr lang="en-US"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while(1){</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PORTE = </a:t>
            </a:r>
            <a:r>
              <a:rPr lang="en-US" altLang="ko-KR" sz="1400" b="1" dirty="0" err="1">
                <a:latin typeface="맑은 고딕" panose="020B0503020000020004" pitchFamily="50" charset="-127"/>
                <a:ea typeface="맑은 고딕" panose="020B0503020000020004" pitchFamily="50" charset="-127"/>
              </a:rPr>
              <a:t>LED_Data</a:t>
            </a:r>
            <a:r>
              <a:rPr lang="en-US" altLang="ko-KR" sz="1400" b="1" dirty="0">
                <a:latin typeface="맑은 고딕" panose="020B0503020000020004" pitchFamily="50" charset="-127"/>
                <a:ea typeface="맑은 고딕" panose="020B0503020000020004" pitchFamily="50" charset="-127"/>
              </a:rPr>
              <a:t>;        </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a:t>
            </a:r>
            <a:r>
              <a:rPr lang="en-US" altLang="ko-KR" sz="1400" b="1" dirty="0" err="1">
                <a:latin typeface="맑은 고딕" panose="020B0503020000020004" pitchFamily="50" charset="-127"/>
                <a:ea typeface="맑은 고딕" panose="020B0503020000020004" pitchFamily="50" charset="-127"/>
              </a:rPr>
              <a:t>LED_Data</a:t>
            </a:r>
            <a:r>
              <a:rPr lang="en-US" altLang="ko-KR" sz="1400" b="1" dirty="0">
                <a:latin typeface="맑은 고딕" panose="020B0503020000020004" pitchFamily="50" charset="-127"/>
                <a:ea typeface="맑은 고딕" panose="020B0503020000020004" pitchFamily="50" charset="-127"/>
              </a:rPr>
              <a:t>++;</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for(</a:t>
            </a:r>
            <a:r>
              <a:rPr lang="en-US" altLang="ko-KR" sz="1400" b="1" dirty="0" err="1">
                <a:latin typeface="맑은 고딕" panose="020B0503020000020004" pitchFamily="50" charset="-127"/>
                <a:ea typeface="맑은 고딕" panose="020B0503020000020004" pitchFamily="50" charset="-127"/>
              </a:rPr>
              <a:t>i</a:t>
            </a:r>
            <a:r>
              <a:rPr lang="en-US" altLang="ko-KR" sz="1400" b="1" dirty="0">
                <a:latin typeface="맑은 고딕" panose="020B0503020000020004" pitchFamily="50" charset="-127"/>
                <a:ea typeface="맑은 고딕" panose="020B0503020000020004" pitchFamily="50" charset="-127"/>
              </a:rPr>
              <a:t>=0;i&lt;10;i++)</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_</a:t>
            </a:r>
            <a:r>
              <a:rPr lang="en-US" altLang="ko-KR" sz="1400" b="1" dirty="0" err="1">
                <a:latin typeface="맑은 고딕" panose="020B0503020000020004" pitchFamily="50" charset="-127"/>
                <a:ea typeface="맑은 고딕" panose="020B0503020000020004" pitchFamily="50" charset="-127"/>
              </a:rPr>
              <a:t>delay_ms</a:t>
            </a:r>
            <a:r>
              <a:rPr lang="en-US" altLang="ko-KR" sz="1400" b="1" dirty="0">
                <a:latin typeface="맑은 고딕" panose="020B0503020000020004" pitchFamily="50" charset="-127"/>
                <a:ea typeface="맑은 고딕" panose="020B0503020000020004" pitchFamily="50" charset="-127"/>
              </a:rPr>
              <a:t>(100);           </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return 0;</a:t>
            </a:r>
            <a:endParaRPr lang="ko-KR" altLang="ko-KR" sz="1400" b="1" dirty="0">
              <a:latin typeface="맑은 고딕" panose="020B0503020000020004" pitchFamily="50" charset="-127"/>
              <a:ea typeface="맑은 고딕" panose="020B0503020000020004" pitchFamily="50" charset="-127"/>
            </a:endParaRPr>
          </a:p>
          <a:p>
            <a:pPr>
              <a:defRPr/>
            </a:pPr>
            <a:r>
              <a:rPr lang="en-US" altLang="ko-KR" sz="1400" b="1" dirty="0">
                <a:latin typeface="맑은 고딕" panose="020B0503020000020004" pitchFamily="50" charset="-127"/>
                <a:ea typeface="맑은 고딕" panose="020B0503020000020004" pitchFamily="50" charset="-127"/>
              </a:rPr>
              <a:t>}</a:t>
            </a:r>
            <a:endParaRPr lang="ko-KR" altLang="en-US" sz="1400" b="1" dirty="0">
              <a:latin typeface="맑은 고딕" panose="020B0503020000020004" pitchFamily="50" charset="-127"/>
              <a:ea typeface="맑은 고딕" panose="020B0503020000020004" pitchFamily="50" charset="-127"/>
            </a:endParaRPr>
          </a:p>
        </p:txBody>
      </p:sp>
      <p:cxnSp>
        <p:nvCxnSpPr>
          <p:cNvPr id="4" name="직선 연결선 3"/>
          <p:cNvCxnSpPr/>
          <p:nvPr/>
        </p:nvCxnSpPr>
        <p:spPr bwMode="auto">
          <a:xfrm>
            <a:off x="5420569" y="1124745"/>
            <a:ext cx="0" cy="3326403"/>
          </a:xfrm>
          <a:prstGeom prst="line">
            <a:avLst/>
          </a:prstGeom>
          <a:noFill/>
          <a:ln w="9525" cap="flat" cmpd="sng" algn="ctr">
            <a:solidFill>
              <a:schemeClr val="tx1"/>
            </a:solidFill>
            <a:prstDash val="solid"/>
            <a:round/>
            <a:headEnd type="none" w="med" len="med"/>
            <a:tailEnd type="none" w="med" len="med"/>
          </a:ln>
          <a:effectLst/>
        </p:spPr>
      </p:cxnSp>
      <p:sp>
        <p:nvSpPr>
          <p:cNvPr id="8" name="TextBox 7"/>
          <p:cNvSpPr txBox="1"/>
          <p:nvPr/>
        </p:nvSpPr>
        <p:spPr>
          <a:xfrm>
            <a:off x="5406158" y="4657999"/>
            <a:ext cx="5480378" cy="2031325"/>
          </a:xfrm>
          <a:prstGeom prst="rect">
            <a:avLst/>
          </a:prstGeom>
          <a:solidFill>
            <a:schemeClr val="bg1"/>
          </a:solidFill>
          <a:ln>
            <a:noFill/>
          </a:ln>
        </p:spPr>
        <p:txBody>
          <a:bodyPr wrap="square">
            <a:spAutoFit/>
          </a:bodyPr>
          <a:lstStyle/>
          <a:p>
            <a:pPr latinLnBrk="1">
              <a:defRPr/>
            </a:pPr>
            <a:r>
              <a:rPr lang="en-US" altLang="ko-KR" sz="1400" b="1" dirty="0">
                <a:latin typeface="맑은 고딕" panose="020B0503020000020004" pitchFamily="50" charset="-127"/>
                <a:ea typeface="맑은 고딕" panose="020B0503020000020004" pitchFamily="50" charset="-127"/>
              </a:rPr>
              <a:t>#include&lt;</a:t>
            </a:r>
            <a:r>
              <a:rPr lang="en-US" altLang="ko-KR" sz="1400" b="1" dirty="0" err="1">
                <a:latin typeface="맑은 고딕" panose="020B0503020000020004" pitchFamily="50" charset="-127"/>
                <a:ea typeface="맑은 고딕" panose="020B0503020000020004" pitchFamily="50" charset="-127"/>
              </a:rPr>
              <a:t>avr</a:t>
            </a:r>
            <a:r>
              <a:rPr lang="en-US" altLang="ko-KR" sz="1400" b="1" dirty="0">
                <a:latin typeface="맑은 고딕" panose="020B0503020000020004" pitchFamily="50" charset="-127"/>
                <a:ea typeface="맑은 고딕" panose="020B0503020000020004" pitchFamily="50" charset="-127"/>
              </a:rPr>
              <a:t>/</a:t>
            </a:r>
            <a:r>
              <a:rPr lang="en-US" altLang="ko-KR" sz="1400" b="1" dirty="0" err="1">
                <a:latin typeface="맑은 고딕" panose="020B0503020000020004" pitchFamily="50" charset="-127"/>
                <a:ea typeface="맑은 고딕" panose="020B0503020000020004" pitchFamily="50" charset="-127"/>
              </a:rPr>
              <a:t>io.h</a:t>
            </a:r>
            <a:r>
              <a:rPr lang="en-US" altLang="ko-KR" sz="1400" b="1" dirty="0">
                <a:latin typeface="맑은 고딕" panose="020B0503020000020004" pitchFamily="50" charset="-127"/>
                <a:ea typeface="맑은 고딕" panose="020B0503020000020004" pitchFamily="50" charset="-127"/>
              </a:rPr>
              <a:t>&gt;</a:t>
            </a:r>
            <a:endParaRPr lang="ko-KR" altLang="ko-KR" sz="1400" b="1" dirty="0">
              <a:latin typeface="맑은 고딕" panose="020B0503020000020004" pitchFamily="50" charset="-127"/>
              <a:ea typeface="맑은 고딕" panose="020B0503020000020004" pitchFamily="50" charset="-127"/>
            </a:endParaRPr>
          </a:p>
          <a:p>
            <a:pPr>
              <a:defRPr/>
            </a:pPr>
            <a:r>
              <a:rPr lang="en-US" altLang="ko-KR" sz="1400" b="1" dirty="0" err="1">
                <a:latin typeface="맑은 고딕" panose="020B0503020000020004" pitchFamily="50" charset="-127"/>
                <a:ea typeface="맑은 고딕" panose="020B0503020000020004" pitchFamily="50" charset="-127"/>
              </a:rPr>
              <a:t>int</a:t>
            </a:r>
            <a:r>
              <a:rPr lang="en-US" altLang="ko-KR" sz="1400" b="1" dirty="0">
                <a:latin typeface="맑은 고딕" panose="020B0503020000020004" pitchFamily="50" charset="-127"/>
                <a:ea typeface="맑은 고딕" panose="020B0503020000020004" pitchFamily="50" charset="-127"/>
              </a:rPr>
              <a:t> main(){</a:t>
            </a:r>
          </a:p>
          <a:p>
            <a:pPr latinLnBrk="1">
              <a:defRPr/>
            </a:pPr>
            <a:r>
              <a:rPr lang="en-US" altLang="ko-KR" sz="1400" b="1" dirty="0">
                <a:latin typeface="맑은 고딕" panose="020B0503020000020004" pitchFamily="50" charset="-127"/>
                <a:ea typeface="맑은 고딕" panose="020B0503020000020004" pitchFamily="50" charset="-127"/>
              </a:rPr>
              <a:t>	DDRE = 0xFF;     // Port E = output</a:t>
            </a:r>
            <a:endParaRPr lang="ko-KR" altLang="ko-KR" sz="1400" b="1" dirty="0">
              <a:latin typeface="맑은 고딕" panose="020B0503020000020004" pitchFamily="50" charset="-127"/>
              <a:ea typeface="맑은 고딕" panose="020B0503020000020004" pitchFamily="50" charset="-127"/>
            </a:endParaRPr>
          </a:p>
          <a:p>
            <a:pPr>
              <a:defRPr/>
            </a:pPr>
            <a:r>
              <a:rPr lang="en-US" altLang="ko-KR" sz="1400" b="1" dirty="0">
                <a:latin typeface="맑은 고딕" panose="020B0503020000020004" pitchFamily="50" charset="-127"/>
                <a:ea typeface="맑은 고딕" panose="020B0503020000020004" pitchFamily="50" charset="-127"/>
              </a:rPr>
              <a:t>	DDRB = 0x00;    // Port B = input</a:t>
            </a:r>
          </a:p>
          <a:p>
            <a:pPr latinLnBrk="1">
              <a:defRPr/>
            </a:pPr>
            <a:r>
              <a:rPr lang="en-US" altLang="ko-KR" sz="1400" b="1" dirty="0">
                <a:latin typeface="맑은 고딕" panose="020B0503020000020004" pitchFamily="50" charset="-127"/>
                <a:ea typeface="맑은 고딕" panose="020B0503020000020004" pitchFamily="50" charset="-127"/>
              </a:rPr>
              <a:t>	while(1){</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PORTE = PINB;   // push &amp; display</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a:t>
            </a:r>
            <a:endParaRPr lang="ko-KR" altLang="ko-KR" sz="1400" b="1" dirty="0">
              <a:latin typeface="맑은 고딕" panose="020B0503020000020004" pitchFamily="50" charset="-127"/>
              <a:ea typeface="맑은 고딕" panose="020B0503020000020004" pitchFamily="50" charset="-127"/>
            </a:endParaRPr>
          </a:p>
          <a:p>
            <a:pPr latinLnBrk="1">
              <a:defRPr/>
            </a:pPr>
            <a:r>
              <a:rPr lang="en-US" altLang="ko-KR" sz="1400" b="1" dirty="0">
                <a:latin typeface="맑은 고딕" panose="020B0503020000020004" pitchFamily="50" charset="-127"/>
                <a:ea typeface="맑은 고딕" panose="020B0503020000020004" pitchFamily="50" charset="-127"/>
              </a:rPr>
              <a:t>	return 0; </a:t>
            </a:r>
            <a:endParaRPr lang="ko-KR" altLang="ko-KR" sz="1400" b="1" dirty="0">
              <a:latin typeface="맑은 고딕" panose="020B0503020000020004" pitchFamily="50" charset="-127"/>
              <a:ea typeface="맑은 고딕" panose="020B0503020000020004" pitchFamily="50" charset="-127"/>
            </a:endParaRPr>
          </a:p>
          <a:p>
            <a:pPr>
              <a:defRPr/>
            </a:pPr>
            <a:r>
              <a:rPr lang="en-US" altLang="ko-KR" sz="1400" b="1" dirty="0">
                <a:latin typeface="맑은 고딕" panose="020B0503020000020004" pitchFamily="50" charset="-127"/>
                <a:ea typeface="맑은 고딕" panose="020B0503020000020004" pitchFamily="50" charset="-127"/>
              </a:rPr>
              <a:t>}</a:t>
            </a:r>
            <a:endParaRPr lang="ko-KR" altLang="en-US" sz="1400" b="1" dirty="0">
              <a:latin typeface="맑은 고딕" panose="020B0503020000020004" pitchFamily="50" charset="-127"/>
              <a:ea typeface="맑은 고딕" panose="020B0503020000020004" pitchFamily="50" charset="-127"/>
            </a:endParaRPr>
          </a:p>
        </p:txBody>
      </p:sp>
      <p:cxnSp>
        <p:nvCxnSpPr>
          <p:cNvPr id="10" name="직선 연결선 9"/>
          <p:cNvCxnSpPr/>
          <p:nvPr/>
        </p:nvCxnSpPr>
        <p:spPr bwMode="auto">
          <a:xfrm>
            <a:off x="5420569" y="4725145"/>
            <a:ext cx="0" cy="1883441"/>
          </a:xfrm>
          <a:prstGeom prst="line">
            <a:avLst/>
          </a:prstGeom>
          <a:noFill/>
          <a:ln w="9525" cap="flat" cmpd="sng" algn="ctr">
            <a:solidFill>
              <a:schemeClr val="tx1"/>
            </a:solidFill>
            <a:prstDash val="solid"/>
            <a:round/>
            <a:headEnd type="none" w="med" len="med"/>
            <a:tailEnd type="none" w="med" len="med"/>
          </a:ln>
          <a:effectLst/>
        </p:spPr>
      </p:cxnSp>
      <p:sp>
        <p:nvSpPr>
          <p:cNvPr id="3" name="TextBox 2"/>
          <p:cNvSpPr txBox="1"/>
          <p:nvPr/>
        </p:nvSpPr>
        <p:spPr>
          <a:xfrm>
            <a:off x="9982200" y="2249851"/>
            <a:ext cx="1079142" cy="307777"/>
          </a:xfrm>
          <a:prstGeom prst="rect">
            <a:avLst/>
          </a:prstGeom>
          <a:noFill/>
        </p:spPr>
        <p:txBody>
          <a:bodyPr wrap="none" rtlCol="0">
            <a:spAutoFit/>
          </a:bodyPr>
          <a:lstStyle/>
          <a:p>
            <a:r>
              <a:rPr lang="en-US" altLang="ko-KR" sz="1400" b="1" dirty="0" err="1">
                <a:solidFill>
                  <a:srgbClr val="FF0000"/>
                </a:solidFill>
              </a:rPr>
              <a:t>pinMode</a:t>
            </a:r>
            <a:r>
              <a:rPr lang="en-US" altLang="ko-KR" sz="1400" b="1" dirty="0">
                <a:solidFill>
                  <a:srgbClr val="FF0000"/>
                </a:solidFill>
              </a:rPr>
              <a:t>()</a:t>
            </a:r>
            <a:endParaRPr lang="ko-KR" altLang="en-US" sz="1400" b="1" dirty="0">
              <a:solidFill>
                <a:srgbClr val="FF0000"/>
              </a:solidFill>
            </a:endParaRPr>
          </a:p>
        </p:txBody>
      </p:sp>
      <p:sp>
        <p:nvSpPr>
          <p:cNvPr id="11" name="TextBox 10"/>
          <p:cNvSpPr txBox="1"/>
          <p:nvPr/>
        </p:nvSpPr>
        <p:spPr>
          <a:xfrm>
            <a:off x="9932959" y="2866189"/>
            <a:ext cx="1322670" cy="307777"/>
          </a:xfrm>
          <a:prstGeom prst="rect">
            <a:avLst/>
          </a:prstGeom>
          <a:noFill/>
        </p:spPr>
        <p:txBody>
          <a:bodyPr wrap="none" rtlCol="0">
            <a:spAutoFit/>
          </a:bodyPr>
          <a:lstStyle/>
          <a:p>
            <a:r>
              <a:rPr lang="en-US" altLang="ko-KR" sz="1400" b="1" dirty="0" err="1">
                <a:solidFill>
                  <a:srgbClr val="FF0000"/>
                </a:solidFill>
              </a:rPr>
              <a:t>digitalWrite</a:t>
            </a:r>
            <a:r>
              <a:rPr lang="en-US" altLang="ko-KR" sz="1400" b="1" dirty="0">
                <a:solidFill>
                  <a:srgbClr val="FF0000"/>
                </a:solidFill>
              </a:rPr>
              <a:t>()</a:t>
            </a:r>
            <a:endParaRPr lang="ko-KR" altLang="en-US" sz="1400" b="1" dirty="0">
              <a:solidFill>
                <a:srgbClr val="FF0000"/>
              </a:solidFill>
            </a:endParaRPr>
          </a:p>
        </p:txBody>
      </p:sp>
      <p:sp>
        <p:nvSpPr>
          <p:cNvPr id="12" name="TextBox 11"/>
          <p:cNvSpPr txBox="1"/>
          <p:nvPr/>
        </p:nvSpPr>
        <p:spPr>
          <a:xfrm>
            <a:off x="10066649" y="5048378"/>
            <a:ext cx="1079142" cy="307777"/>
          </a:xfrm>
          <a:prstGeom prst="rect">
            <a:avLst/>
          </a:prstGeom>
          <a:noFill/>
        </p:spPr>
        <p:txBody>
          <a:bodyPr wrap="none" rtlCol="0">
            <a:spAutoFit/>
          </a:bodyPr>
          <a:lstStyle/>
          <a:p>
            <a:r>
              <a:rPr lang="en-US" altLang="ko-KR" sz="1400" b="1" dirty="0" err="1">
                <a:solidFill>
                  <a:srgbClr val="FF0000"/>
                </a:solidFill>
              </a:rPr>
              <a:t>pinMode</a:t>
            </a:r>
            <a:r>
              <a:rPr lang="en-US" altLang="ko-KR" sz="1400" b="1" dirty="0">
                <a:solidFill>
                  <a:srgbClr val="FF0000"/>
                </a:solidFill>
              </a:rPr>
              <a:t>()</a:t>
            </a:r>
            <a:endParaRPr lang="ko-KR" altLang="en-US" sz="1400" b="1" dirty="0">
              <a:solidFill>
                <a:srgbClr val="FF0000"/>
              </a:solidFill>
            </a:endParaRPr>
          </a:p>
        </p:txBody>
      </p:sp>
      <p:sp>
        <p:nvSpPr>
          <p:cNvPr id="13" name="TextBox 12"/>
          <p:cNvSpPr txBox="1"/>
          <p:nvPr/>
        </p:nvSpPr>
        <p:spPr>
          <a:xfrm>
            <a:off x="10300105" y="5688342"/>
            <a:ext cx="1322670" cy="307777"/>
          </a:xfrm>
          <a:prstGeom prst="rect">
            <a:avLst/>
          </a:prstGeom>
          <a:noFill/>
        </p:spPr>
        <p:txBody>
          <a:bodyPr wrap="none" rtlCol="0">
            <a:spAutoFit/>
          </a:bodyPr>
          <a:lstStyle/>
          <a:p>
            <a:r>
              <a:rPr lang="en-US" altLang="ko-KR" sz="1400" b="1" dirty="0" err="1">
                <a:solidFill>
                  <a:srgbClr val="FF0000"/>
                </a:solidFill>
              </a:rPr>
              <a:t>digitalWrite</a:t>
            </a:r>
            <a:r>
              <a:rPr lang="en-US" altLang="ko-KR" sz="1400" b="1" dirty="0">
                <a:solidFill>
                  <a:srgbClr val="FF0000"/>
                </a:solidFill>
              </a:rPr>
              <a:t>()</a:t>
            </a:r>
            <a:endParaRPr lang="ko-KR" altLang="en-US" sz="1400" b="1" dirty="0">
              <a:solidFill>
                <a:srgbClr val="FF0000"/>
              </a:solidFill>
            </a:endParaRPr>
          </a:p>
        </p:txBody>
      </p:sp>
      <p:sp>
        <p:nvSpPr>
          <p:cNvPr id="14" name="TextBox 13"/>
          <p:cNvSpPr txBox="1"/>
          <p:nvPr/>
        </p:nvSpPr>
        <p:spPr>
          <a:xfrm>
            <a:off x="10263657" y="5927592"/>
            <a:ext cx="1274580" cy="307777"/>
          </a:xfrm>
          <a:prstGeom prst="rect">
            <a:avLst/>
          </a:prstGeom>
          <a:noFill/>
        </p:spPr>
        <p:txBody>
          <a:bodyPr wrap="none" rtlCol="0">
            <a:spAutoFit/>
          </a:bodyPr>
          <a:lstStyle/>
          <a:p>
            <a:r>
              <a:rPr lang="en-US" altLang="ko-KR" sz="1400" b="1" dirty="0" err="1">
                <a:solidFill>
                  <a:srgbClr val="FF0000"/>
                </a:solidFill>
              </a:rPr>
              <a:t>digitalRead</a:t>
            </a:r>
            <a:r>
              <a:rPr lang="en-US" altLang="ko-KR" sz="1400" b="1" dirty="0">
                <a:solidFill>
                  <a:srgbClr val="FF0000"/>
                </a:solidFill>
              </a:rPr>
              <a:t>()</a:t>
            </a:r>
            <a:endParaRPr lang="ko-KR" altLang="en-US" sz="1400" b="1" dirty="0">
              <a:solidFill>
                <a:srgbClr val="FF0000"/>
              </a:solidFill>
            </a:endParaRPr>
          </a:p>
        </p:txBody>
      </p:sp>
    </p:spTree>
    <p:extLst>
      <p:ext uri="{BB962C8B-B14F-4D97-AF65-F5344CB8AC3E}">
        <p14:creationId xmlns:p14="http://schemas.microsoft.com/office/powerpoint/2010/main" val="2731540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smtClean="0"/>
              <a:t>Interrupt</a:t>
            </a:r>
            <a:endParaRPr lang="en-GB" altLang="ko-KR" smtClean="0"/>
          </a:p>
        </p:txBody>
      </p:sp>
      <p:sp>
        <p:nvSpPr>
          <p:cNvPr id="3" name="슬라이드 번호 개체 틀 2"/>
          <p:cNvSpPr>
            <a:spLocks noGrp="1"/>
          </p:cNvSpPr>
          <p:nvPr>
            <p:ph type="sldNum" sz="quarter" idx="12"/>
          </p:nvPr>
        </p:nvSpPr>
        <p:spPr/>
        <p:txBody>
          <a:bodyPr/>
          <a:lstStyle/>
          <a:p>
            <a:fld id="{3757BB56-4648-4951-B201-7CC03AA7D554}" type="slidenum">
              <a:rPr lang="en-GB" altLang="ko-KR" smtClean="0"/>
              <a:pPr/>
              <a:t>45</a:t>
            </a:fld>
            <a:endParaRPr lang="en-GB" altLang="ko-KR"/>
          </a:p>
        </p:txBody>
      </p:sp>
    </p:spTree>
    <p:extLst>
      <p:ext uri="{BB962C8B-B14F-4D97-AF65-F5344CB8AC3E}">
        <p14:creationId xmlns:p14="http://schemas.microsoft.com/office/powerpoint/2010/main" val="36268846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dirty="0" smtClean="0"/>
              <a:t>Overview of Interrupt</a:t>
            </a:r>
          </a:p>
        </p:txBody>
      </p:sp>
      <p:sp>
        <p:nvSpPr>
          <p:cNvPr id="11267" name="Rectangle 3"/>
          <p:cNvSpPr>
            <a:spLocks noGrp="1" noChangeArrowheads="1"/>
          </p:cNvSpPr>
          <p:nvPr>
            <p:ph idx="1"/>
          </p:nvPr>
        </p:nvSpPr>
        <p:spPr/>
        <p:txBody>
          <a:bodyPr/>
          <a:lstStyle/>
          <a:p>
            <a:r>
              <a:rPr lang="en-US" altLang="ko-KR" dirty="0" smtClean="0"/>
              <a:t>Polling vs. Interrupt ???</a:t>
            </a:r>
          </a:p>
          <a:p>
            <a:endParaRPr lang="en-US" altLang="ko-KR" dirty="0" smtClean="0"/>
          </a:p>
          <a:p>
            <a:r>
              <a:rPr lang="en-US" altLang="ko-KR" dirty="0" smtClean="0"/>
              <a:t>A good way to interact between I/O device and CPU</a:t>
            </a:r>
            <a:r>
              <a:rPr lang="en-US" altLang="ko-KR" dirty="0"/>
              <a:t>.</a:t>
            </a:r>
            <a:endParaRPr lang="en-US" altLang="ko-KR" dirty="0" smtClean="0"/>
          </a:p>
          <a:p>
            <a:pPr lvl="1"/>
            <a:r>
              <a:rPr lang="en-US" altLang="ko-KR" dirty="0" smtClean="0"/>
              <a:t>CPU request a task to I/O device.</a:t>
            </a:r>
          </a:p>
          <a:p>
            <a:pPr lvl="1"/>
            <a:r>
              <a:rPr lang="en-US" altLang="ko-KR" dirty="0" smtClean="0"/>
              <a:t>After I/O device finished the task given by CPU, it activates interrupt request signal to acknowledge its finish to CPU.</a:t>
            </a:r>
          </a:p>
          <a:p>
            <a:endParaRPr lang="en-US" altLang="ko-KR" dirty="0" smtClean="0"/>
          </a:p>
          <a:p>
            <a:r>
              <a:rPr lang="en-US" altLang="ko-KR" dirty="0" smtClean="0"/>
              <a:t>Interrupt source</a:t>
            </a:r>
          </a:p>
          <a:p>
            <a:pPr lvl="1"/>
            <a:r>
              <a:rPr lang="en-US" altLang="ko-KR" dirty="0"/>
              <a:t>I</a:t>
            </a:r>
            <a:r>
              <a:rPr lang="en-US" altLang="ko-KR" dirty="0" smtClean="0"/>
              <a:t>nternal interrupt : interrupt generated by abnormal situation during program execution.</a:t>
            </a:r>
          </a:p>
          <a:p>
            <a:pPr lvl="2"/>
            <a:r>
              <a:rPr lang="en-US" altLang="ko-KR" dirty="0" smtClean="0"/>
              <a:t>Trap : divided by zero, memory access violation</a:t>
            </a:r>
          </a:p>
          <a:p>
            <a:pPr lvl="2"/>
            <a:r>
              <a:rPr lang="en-US" altLang="ko-KR" dirty="0" smtClean="0"/>
              <a:t>Software interrupt : execution of SWI instruction.</a:t>
            </a:r>
          </a:p>
          <a:p>
            <a:pPr lvl="1"/>
            <a:r>
              <a:rPr lang="en-US" altLang="ko-KR" dirty="0"/>
              <a:t>E</a:t>
            </a:r>
            <a:r>
              <a:rPr lang="en-US" altLang="ko-KR" dirty="0" smtClean="0"/>
              <a:t>xternal interrupt</a:t>
            </a:r>
            <a:r>
              <a:rPr lang="ko-KR" altLang="en-US" dirty="0" smtClean="0"/>
              <a:t> </a:t>
            </a:r>
            <a:r>
              <a:rPr lang="en-US" altLang="ko-KR" dirty="0" smtClean="0"/>
              <a:t>: hardware interrupt generated by internal/external I/O device.</a:t>
            </a:r>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46</a:t>
            </a:fld>
            <a:endParaRPr lang="en-US" altLang="ko-KR"/>
          </a:p>
        </p:txBody>
      </p:sp>
    </p:spTree>
    <p:extLst>
      <p:ext uri="{BB962C8B-B14F-4D97-AF65-F5344CB8AC3E}">
        <p14:creationId xmlns:p14="http://schemas.microsoft.com/office/powerpoint/2010/main" val="29360969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dirty="0"/>
              <a:t>Overview of Interrupt</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Interrupt mask</a:t>
            </a:r>
          </a:p>
          <a:p>
            <a:pPr lvl="1"/>
            <a:r>
              <a:rPr lang="en-US" altLang="ko-KR" dirty="0" smtClean="0"/>
              <a:t>A bit which controls whether an interrupt can be processed(enabled) or not(disabled). </a:t>
            </a:r>
          </a:p>
          <a:p>
            <a:pPr lvl="2"/>
            <a:r>
              <a:rPr lang="en-US" altLang="ko-KR" dirty="0" smtClean="0"/>
              <a:t>NMI (Non-</a:t>
            </a:r>
            <a:r>
              <a:rPr lang="en-US" altLang="ko-KR" dirty="0" err="1"/>
              <a:t>M</a:t>
            </a:r>
            <a:r>
              <a:rPr lang="en-US" altLang="ko-KR" dirty="0" err="1" smtClean="0"/>
              <a:t>askable</a:t>
            </a:r>
            <a:r>
              <a:rPr lang="en-US" altLang="ko-KR" dirty="0" smtClean="0"/>
              <a:t> Interrupt) : reset</a:t>
            </a:r>
          </a:p>
          <a:p>
            <a:pPr lvl="1"/>
            <a:r>
              <a:rPr lang="en-US" altLang="ko-KR" dirty="0" smtClean="0"/>
              <a:t>Global mask : applied to all interrupts</a:t>
            </a:r>
          </a:p>
          <a:p>
            <a:pPr lvl="1"/>
            <a:r>
              <a:rPr lang="en-US" altLang="ko-KR" dirty="0" smtClean="0"/>
              <a:t>Local mask : applied to a specific interrupt.</a:t>
            </a:r>
          </a:p>
          <a:p>
            <a:pPr lvl="2"/>
            <a:endParaRPr lang="en-US" altLang="ko-KR" dirty="0" smtClean="0"/>
          </a:p>
          <a:p>
            <a:r>
              <a:rPr lang="en-US" altLang="ko-KR" dirty="0" smtClean="0"/>
              <a:t>Interrupt detection</a:t>
            </a:r>
          </a:p>
          <a:p>
            <a:pPr lvl="1"/>
            <a:r>
              <a:rPr lang="en-US" altLang="ko-KR" dirty="0" smtClean="0"/>
              <a:t>Polled interrupt checking : periodical check the interrupt request(flag).</a:t>
            </a:r>
          </a:p>
          <a:p>
            <a:pPr lvl="1"/>
            <a:r>
              <a:rPr lang="en-US" altLang="ko-KR" dirty="0" smtClean="0"/>
              <a:t>Vectored Interrupt checking : if interrupt is requested, the flow of program execution branches automatically to a specific address of program memory. </a:t>
            </a:r>
          </a:p>
          <a:p>
            <a:endParaRPr lang="en-US" altLang="ko-KR" dirty="0" smtClean="0"/>
          </a:p>
          <a:p>
            <a:r>
              <a:rPr lang="en-US" altLang="ko-KR" dirty="0" smtClean="0"/>
              <a:t>Interrupt Service Routine (ISR)</a:t>
            </a:r>
          </a:p>
          <a:p>
            <a:pPr lvl="1"/>
            <a:r>
              <a:rPr lang="en-US" altLang="ko-KR" dirty="0" smtClean="0"/>
              <a:t>Interrupt handling function. </a:t>
            </a:r>
          </a:p>
          <a:p>
            <a:pPr lvl="2"/>
            <a:r>
              <a:rPr lang="en-US" altLang="ko-KR" dirty="0" smtClean="0"/>
              <a:t>Interrupt handler.</a:t>
            </a:r>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47</a:t>
            </a:fld>
            <a:endParaRPr lang="en-US" altLang="ko-KR"/>
          </a:p>
        </p:txBody>
      </p:sp>
    </p:spTree>
    <p:extLst>
      <p:ext uri="{BB962C8B-B14F-4D97-AF65-F5344CB8AC3E}">
        <p14:creationId xmlns:p14="http://schemas.microsoft.com/office/powerpoint/2010/main" val="4904057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dirty="0"/>
              <a:t>Overview of Interrupt</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Interrupt vector</a:t>
            </a:r>
          </a:p>
          <a:p>
            <a:pPr lvl="1"/>
            <a:r>
              <a:rPr lang="en-US" altLang="ko-KR" dirty="0" smtClean="0"/>
              <a:t>A pre-defined address to which the flow of program execution branches whenever interrupt is requested.</a:t>
            </a:r>
          </a:p>
          <a:p>
            <a:pPr lvl="2"/>
            <a:r>
              <a:rPr lang="en-US" altLang="ko-KR" dirty="0" smtClean="0"/>
              <a:t>The start address of ISR</a:t>
            </a:r>
          </a:p>
          <a:p>
            <a:endParaRPr lang="en-US" altLang="ko-KR" dirty="0" smtClean="0"/>
          </a:p>
          <a:p>
            <a:r>
              <a:rPr lang="en-US" altLang="ko-KR" dirty="0" smtClean="0"/>
              <a:t>Interrupt vector table(IVT)</a:t>
            </a:r>
          </a:p>
          <a:p>
            <a:pPr lvl="1"/>
            <a:r>
              <a:rPr lang="en-US" altLang="ko-KR" dirty="0" smtClean="0"/>
              <a:t>A table of interrupt vectors (pointers to ISR)</a:t>
            </a:r>
          </a:p>
          <a:p>
            <a:pPr lvl="1"/>
            <a:r>
              <a:rPr lang="en-US" altLang="ko-KR" dirty="0" smtClean="0"/>
              <a:t>The table that specifies the addresses of all interrupt handlers.</a:t>
            </a:r>
          </a:p>
          <a:p>
            <a:endParaRPr lang="en-US" altLang="ko-KR" dirty="0" smtClean="0"/>
          </a:p>
          <a:p>
            <a:r>
              <a:rPr lang="en-US" altLang="ko-KR" dirty="0" smtClean="0"/>
              <a:t>Interrupt Priority</a:t>
            </a:r>
          </a:p>
          <a:p>
            <a:pPr lvl="1"/>
            <a:r>
              <a:rPr lang="en-US" altLang="ko-KR" dirty="0" smtClean="0"/>
              <a:t>Urgency level of each interrupt.</a:t>
            </a:r>
          </a:p>
          <a:p>
            <a:pPr lvl="2"/>
            <a:r>
              <a:rPr lang="en-US" altLang="ko-KR" dirty="0" smtClean="0"/>
              <a:t>In general, Lower priority means higher urgency.</a:t>
            </a:r>
          </a:p>
          <a:p>
            <a:pPr lvl="1"/>
            <a:r>
              <a:rPr lang="en-US" altLang="ko-KR" dirty="0" smtClean="0"/>
              <a:t>Used to decide the order of interrupt handling when multiple interrupts are requested at the same time, or new interrupt is requested during the previous interrupt is handled.</a:t>
            </a:r>
          </a:p>
          <a:p>
            <a:pPr marL="457200" lvl="1" indent="0">
              <a:buNone/>
            </a:pPr>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48</a:t>
            </a:fld>
            <a:endParaRPr lang="en-US" altLang="ko-KR"/>
          </a:p>
        </p:txBody>
      </p:sp>
    </p:spTree>
    <p:extLst>
      <p:ext uri="{BB962C8B-B14F-4D97-AF65-F5344CB8AC3E}">
        <p14:creationId xmlns:p14="http://schemas.microsoft.com/office/powerpoint/2010/main" val="28537954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smtClean="0"/>
              <a:t>Interrupt Sources of ATmega328</a:t>
            </a:r>
            <a:endParaRPr lang="en-US" altLang="ko-KR" dirty="0" smtClean="0"/>
          </a:p>
        </p:txBody>
      </p:sp>
      <p:sp>
        <p:nvSpPr>
          <p:cNvPr id="10243" name="Rectangle 3"/>
          <p:cNvSpPr>
            <a:spLocks noGrp="1" noChangeArrowheads="1"/>
          </p:cNvSpPr>
          <p:nvPr>
            <p:ph idx="1"/>
          </p:nvPr>
        </p:nvSpPr>
        <p:spPr>
          <a:xfrm>
            <a:off x="838200" y="1023815"/>
            <a:ext cx="3568337" cy="5153148"/>
          </a:xfrm>
        </p:spPr>
        <p:txBody>
          <a:bodyPr/>
          <a:lstStyle/>
          <a:p>
            <a:r>
              <a:rPr lang="en-US" altLang="ko-KR" dirty="0" smtClean="0"/>
              <a:t>26 x interrupt sources</a:t>
            </a:r>
          </a:p>
          <a:p>
            <a:endParaRPr lang="en-US" altLang="ko-KR" dirty="0" smtClean="0"/>
          </a:p>
          <a:p>
            <a:r>
              <a:rPr lang="en-US" altLang="ko-KR" dirty="0" smtClean="0"/>
              <a:t>The lower the address the higher is the priority level.</a:t>
            </a:r>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49</a:t>
            </a:fld>
            <a:endParaRPr lang="en-US" altLang="ko-KR"/>
          </a:p>
        </p:txBody>
      </p:sp>
      <p:pic>
        <p:nvPicPr>
          <p:cNvPr id="3" name="그림 2"/>
          <p:cNvPicPr>
            <a:picLocks noChangeAspect="1"/>
          </p:cNvPicPr>
          <p:nvPr/>
        </p:nvPicPr>
        <p:blipFill>
          <a:blip r:embed="rId2"/>
          <a:stretch>
            <a:fillRect/>
          </a:stretch>
        </p:blipFill>
        <p:spPr>
          <a:xfrm>
            <a:off x="4572001" y="1006701"/>
            <a:ext cx="6365965" cy="5532211"/>
          </a:xfrm>
          <a:prstGeom prst="rect">
            <a:avLst/>
          </a:prstGeom>
        </p:spPr>
      </p:pic>
    </p:spTree>
    <p:extLst>
      <p:ext uri="{BB962C8B-B14F-4D97-AF65-F5344CB8AC3E}">
        <p14:creationId xmlns:p14="http://schemas.microsoft.com/office/powerpoint/2010/main" val="2798152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7"/>
          <p:cNvSpPr>
            <a:spLocks noGrp="1"/>
          </p:cNvSpPr>
          <p:nvPr>
            <p:ph type="title"/>
          </p:nvPr>
        </p:nvSpPr>
        <p:spPr/>
        <p:txBody>
          <a:bodyPr/>
          <a:lstStyle/>
          <a:p>
            <a:r>
              <a:rPr lang="en-US" altLang="ko-KR" dirty="0" smtClean="0"/>
              <a:t>ATmega328 Processor</a:t>
            </a:r>
            <a:endParaRPr lang="ko-KR" altLang="en-US" dirty="0" smtClean="0"/>
          </a:p>
        </p:txBody>
      </p:sp>
      <p:sp>
        <p:nvSpPr>
          <p:cNvPr id="14339" name="내용 개체 틀 6"/>
          <p:cNvSpPr>
            <a:spLocks noGrp="1"/>
          </p:cNvSpPr>
          <p:nvPr>
            <p:ph idx="1"/>
          </p:nvPr>
        </p:nvSpPr>
        <p:spPr/>
        <p:txBody>
          <a:bodyPr/>
          <a:lstStyle/>
          <a:p>
            <a:r>
              <a:rPr lang="en-US" altLang="ko-KR" dirty="0" smtClean="0"/>
              <a:t>A low-power CMOS 8-bit microcontroller based on ARV RISC core</a:t>
            </a:r>
          </a:p>
          <a:p>
            <a:pPr lvl="1"/>
            <a:r>
              <a:rPr lang="en-US" altLang="ko-KR" dirty="0" smtClean="0"/>
              <a:t>131 instructions : most single clock cycle execution</a:t>
            </a:r>
          </a:p>
          <a:p>
            <a:pPr lvl="1"/>
            <a:r>
              <a:rPr lang="en-US" altLang="ko-KR" dirty="0" smtClean="0"/>
              <a:t>32 x 8 general purpose registers</a:t>
            </a:r>
          </a:p>
          <a:p>
            <a:pPr lvl="1"/>
            <a:r>
              <a:rPr lang="en-US" altLang="ko-KR" dirty="0" smtClean="0"/>
              <a:t>~ 20MIPS @ 20MHz</a:t>
            </a:r>
          </a:p>
          <a:p>
            <a:pPr lvl="1"/>
            <a:r>
              <a:rPr lang="en-US" altLang="ko-KR" dirty="0" smtClean="0"/>
              <a:t>On-chip 2-cycle multiplier</a:t>
            </a:r>
          </a:p>
          <a:p>
            <a:pPr lvl="1"/>
            <a:r>
              <a:rPr lang="en-US" altLang="ko-KR" dirty="0" smtClean="0"/>
              <a:t>Memory : Flash/EEPROM/RAM</a:t>
            </a:r>
          </a:p>
          <a:p>
            <a:pPr lvl="2"/>
            <a:r>
              <a:rPr lang="en-US" altLang="ko-KR" dirty="0" smtClean="0"/>
              <a:t>Write/Erase cycles : 10K Flash/100K EEPROM</a:t>
            </a:r>
          </a:p>
        </p:txBody>
      </p:sp>
      <p:sp>
        <p:nvSpPr>
          <p:cNvPr id="8" name="슬라이드 번호 개체 틀 7"/>
          <p:cNvSpPr>
            <a:spLocks noGrp="1"/>
          </p:cNvSpPr>
          <p:nvPr>
            <p:ph type="sldNum" sz="quarter" idx="12"/>
          </p:nvPr>
        </p:nvSpPr>
        <p:spPr/>
        <p:txBody>
          <a:bodyPr/>
          <a:lstStyle/>
          <a:p>
            <a:fld id="{2D142775-8AFA-4C0E-ABB6-453B16820F48}" type="slidenum">
              <a:rPr lang="ko-KR" altLang="en-US" smtClean="0"/>
              <a:t>5</a:t>
            </a:fld>
            <a:endParaRPr lang="ko-KR" altLang="en-US"/>
          </a:p>
        </p:txBody>
      </p:sp>
      <p:pic>
        <p:nvPicPr>
          <p:cNvPr id="9" name="그림 8"/>
          <p:cNvPicPr>
            <a:picLocks noChangeAspect="1"/>
          </p:cNvPicPr>
          <p:nvPr/>
        </p:nvPicPr>
        <p:blipFill>
          <a:blip r:embed="rId3"/>
          <a:stretch>
            <a:fillRect/>
          </a:stretch>
        </p:blipFill>
        <p:spPr>
          <a:xfrm>
            <a:off x="2137410" y="3205371"/>
            <a:ext cx="6473190" cy="2407711"/>
          </a:xfrm>
          <a:prstGeom prst="rect">
            <a:avLst/>
          </a:prstGeom>
        </p:spPr>
      </p:pic>
    </p:spTree>
    <p:extLst>
      <p:ext uri="{BB962C8B-B14F-4D97-AF65-F5344CB8AC3E}">
        <p14:creationId xmlns:p14="http://schemas.microsoft.com/office/powerpoint/2010/main" val="4140212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Interrupt Masking of ATmega328</a:t>
            </a:r>
          </a:p>
        </p:txBody>
      </p:sp>
      <p:sp>
        <p:nvSpPr>
          <p:cNvPr id="11267" name="내용 개체 틀 5"/>
          <p:cNvSpPr>
            <a:spLocks noGrp="1"/>
          </p:cNvSpPr>
          <p:nvPr>
            <p:ph idx="1"/>
          </p:nvPr>
        </p:nvSpPr>
        <p:spPr/>
        <p:txBody>
          <a:bodyPr/>
          <a:lstStyle/>
          <a:p>
            <a:r>
              <a:rPr lang="en-US" altLang="ko-KR" dirty="0" smtClean="0"/>
              <a:t>Interrupt masking</a:t>
            </a:r>
          </a:p>
          <a:p>
            <a:pPr lvl="1"/>
            <a:r>
              <a:rPr lang="en-US" altLang="ko-KR" dirty="0" smtClean="0"/>
              <a:t>In order to allow interrupt, global, local interrupt</a:t>
            </a:r>
            <a:r>
              <a:rPr lang="ko-KR" altLang="en-US" dirty="0" smtClean="0"/>
              <a:t> </a:t>
            </a:r>
            <a:r>
              <a:rPr lang="en-US" altLang="ko-KR" dirty="0" smtClean="0"/>
              <a:t>mask should be enabled.</a:t>
            </a:r>
          </a:p>
          <a:p>
            <a:pPr lvl="1"/>
            <a:r>
              <a:rPr lang="en-US" altLang="ko-KR" dirty="0" smtClean="0"/>
              <a:t>Global interrupt mask</a:t>
            </a:r>
          </a:p>
          <a:p>
            <a:pPr lvl="2"/>
            <a:r>
              <a:rPr lang="en-US" altLang="ko-KR" dirty="0" smtClean="0"/>
              <a:t>SREG</a:t>
            </a:r>
            <a:r>
              <a:rPr lang="ko-KR" altLang="en-US" dirty="0" smtClean="0"/>
              <a:t>의 </a:t>
            </a:r>
            <a:r>
              <a:rPr lang="en-US" altLang="ko-KR" dirty="0" smtClean="0"/>
              <a:t>I-bit : 1(enable), all interrupts are enabled.</a:t>
            </a:r>
          </a:p>
          <a:p>
            <a:pPr lvl="2"/>
            <a:r>
              <a:rPr lang="en-US" altLang="ko-KR" dirty="0" smtClean="0"/>
              <a:t>Whenever entering ISR, I-bit is automatically set to</a:t>
            </a:r>
            <a:r>
              <a:rPr lang="ko-KR" altLang="en-US" dirty="0" smtClean="0"/>
              <a:t> </a:t>
            </a:r>
            <a:r>
              <a:rPr lang="en-US" altLang="ko-KR" dirty="0" smtClean="0"/>
              <a:t>‘0’(disable), and set to ‘1’ after return from ISR.</a:t>
            </a:r>
          </a:p>
          <a:p>
            <a:pPr lvl="1"/>
            <a:endParaRPr lang="en-US" altLang="ko-KR" dirty="0" smtClean="0"/>
          </a:p>
          <a:p>
            <a:pPr lvl="1"/>
            <a:r>
              <a:rPr lang="en-US" altLang="ko-KR" dirty="0" smtClean="0"/>
              <a:t>Private interrupt</a:t>
            </a:r>
            <a:r>
              <a:rPr lang="ko-KR" altLang="en-US" dirty="0" smtClean="0"/>
              <a:t> </a:t>
            </a:r>
            <a:r>
              <a:rPr lang="en-US" altLang="ko-KR" dirty="0" smtClean="0"/>
              <a:t>mask</a:t>
            </a:r>
          </a:p>
          <a:p>
            <a:pPr lvl="2"/>
            <a:r>
              <a:rPr lang="en-US" altLang="ko-KR" dirty="0" smtClean="0"/>
              <a:t>Determines whether each interrupt is enable or not.</a:t>
            </a:r>
          </a:p>
          <a:p>
            <a:pPr lvl="2"/>
            <a:endParaRPr lang="en-US" altLang="ko-KR" dirty="0"/>
          </a:p>
          <a:p>
            <a:r>
              <a:rPr lang="en-US" altLang="ko-KR" dirty="0" smtClean="0"/>
              <a:t>To enable an interrupt request, both global &amp; local mask should be set to ‘1’.</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50</a:t>
            </a:fld>
            <a:endParaRPr lang="en-US" altLang="ko-KR"/>
          </a:p>
        </p:txBody>
      </p:sp>
    </p:spTree>
    <p:extLst>
      <p:ext uri="{BB962C8B-B14F-4D97-AF65-F5344CB8AC3E}">
        <p14:creationId xmlns:p14="http://schemas.microsoft.com/office/powerpoint/2010/main" val="835807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smtClean="0"/>
              <a:t>External Interrupt of ATmega328</a:t>
            </a:r>
          </a:p>
        </p:txBody>
      </p:sp>
      <p:sp>
        <p:nvSpPr>
          <p:cNvPr id="10243" name="Rectangle 3"/>
          <p:cNvSpPr>
            <a:spLocks noGrp="1" noChangeArrowheads="1"/>
          </p:cNvSpPr>
          <p:nvPr>
            <p:ph idx="1"/>
          </p:nvPr>
        </p:nvSpPr>
        <p:spPr/>
        <p:txBody>
          <a:bodyPr/>
          <a:lstStyle/>
          <a:p>
            <a:r>
              <a:rPr lang="en-US" altLang="ko-KR" dirty="0" smtClean="0"/>
              <a:t>External interrupt</a:t>
            </a:r>
          </a:p>
          <a:p>
            <a:pPr lvl="1"/>
            <a:r>
              <a:rPr lang="en-US" altLang="ko-KR" dirty="0" smtClean="0"/>
              <a:t>Triggered by INT0, 1 pin or any of PCINT0~23(pin change interrupt).</a:t>
            </a:r>
          </a:p>
          <a:p>
            <a:pPr lvl="2"/>
            <a:r>
              <a:rPr lang="en-US" altLang="ko-KR" dirty="0" smtClean="0"/>
              <a:t>PCI0 will trigger if  any enabled PCINT[7:0] pin toggles.</a:t>
            </a:r>
          </a:p>
          <a:p>
            <a:pPr lvl="2"/>
            <a:r>
              <a:rPr lang="en-US" altLang="ko-KR" dirty="0" smtClean="0"/>
              <a:t>PCI1 will trigger if any enabled PCINT[14:8] pin toggles.</a:t>
            </a:r>
          </a:p>
          <a:p>
            <a:pPr lvl="2"/>
            <a:r>
              <a:rPr lang="en-US" altLang="ko-KR" dirty="0" smtClean="0"/>
              <a:t>PCI2 will trigger if any enabled PCINT[23:16] pin</a:t>
            </a:r>
            <a:r>
              <a:rPr lang="ko-KR" altLang="en-US" dirty="0" smtClean="0"/>
              <a:t> </a:t>
            </a:r>
            <a:r>
              <a:rPr lang="en-US" altLang="ko-KR" dirty="0" smtClean="0"/>
              <a:t>toggles. </a:t>
            </a:r>
          </a:p>
          <a:p>
            <a:endParaRPr lang="en-US" altLang="ko-KR" dirty="0" smtClean="0"/>
          </a:p>
          <a:p>
            <a:r>
              <a:rPr lang="en-US" altLang="ko-KR" dirty="0" smtClean="0"/>
              <a:t>Interrupt detection</a:t>
            </a:r>
          </a:p>
          <a:p>
            <a:pPr lvl="1"/>
            <a:r>
              <a:rPr lang="en-US" altLang="ko-KR" dirty="0" smtClean="0"/>
              <a:t>External interrupts can be triggered by a falling/rising edge, low level.</a:t>
            </a:r>
          </a:p>
          <a:p>
            <a:pPr lvl="1"/>
            <a:r>
              <a:rPr lang="en-US" altLang="ko-KR" dirty="0" smtClean="0"/>
              <a:t>Depends on the setting of External Interrupt Control Register(EICR).</a:t>
            </a:r>
          </a:p>
          <a:p>
            <a:pPr lvl="1"/>
            <a:endParaRPr lang="en-US" altLang="ko-KR" dirty="0" smtClean="0"/>
          </a:p>
          <a:p>
            <a:r>
              <a:rPr lang="en-US" altLang="ko-KR" dirty="0" smtClean="0"/>
              <a:t>Even if INT, PCINT are configured as output, interrupt will trigger.</a:t>
            </a:r>
          </a:p>
          <a:p>
            <a:pPr lvl="1"/>
            <a:r>
              <a:rPr lang="en-US" altLang="ko-KR" dirty="0" smtClean="0"/>
              <a:t>Provides a way of generating a software interrupt.</a:t>
            </a:r>
          </a:p>
          <a:p>
            <a:pPr lvl="1"/>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51</a:t>
            </a:fld>
            <a:endParaRPr lang="en-US" altLang="ko-KR"/>
          </a:p>
        </p:txBody>
      </p:sp>
    </p:spTree>
    <p:extLst>
      <p:ext uri="{BB962C8B-B14F-4D97-AF65-F5344CB8AC3E}">
        <p14:creationId xmlns:p14="http://schemas.microsoft.com/office/powerpoint/2010/main" val="23275051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ko-KR" dirty="0" smtClean="0"/>
              <a:t>Control Register of External Interrupt</a:t>
            </a:r>
          </a:p>
        </p:txBody>
      </p:sp>
      <p:sp>
        <p:nvSpPr>
          <p:cNvPr id="10243" name="Rectangle 3"/>
          <p:cNvSpPr>
            <a:spLocks noGrp="1" noChangeArrowheads="1"/>
          </p:cNvSpPr>
          <p:nvPr>
            <p:ph idx="1"/>
          </p:nvPr>
        </p:nvSpPr>
        <p:spPr/>
        <p:txBody>
          <a:bodyPr/>
          <a:lstStyle/>
          <a:p>
            <a:r>
              <a:rPr lang="en-US" altLang="ko-KR" dirty="0" smtClean="0"/>
              <a:t>External interrupt </a:t>
            </a:r>
          </a:p>
          <a:p>
            <a:pPr lvl="1"/>
            <a:r>
              <a:rPr lang="en-US" altLang="ko-KR" dirty="0" smtClean="0"/>
              <a:t>EICRA : external interrupt control register</a:t>
            </a:r>
          </a:p>
          <a:p>
            <a:pPr lvl="1"/>
            <a:r>
              <a:rPr lang="en-US" altLang="ko-KR" dirty="0" smtClean="0"/>
              <a:t>EIMSK : external interrupt mask register</a:t>
            </a:r>
          </a:p>
          <a:p>
            <a:pPr lvl="1"/>
            <a:r>
              <a:rPr lang="en-US" altLang="ko-KR" dirty="0" smtClean="0"/>
              <a:t>EIFR : external interrupt flag register</a:t>
            </a:r>
          </a:p>
          <a:p>
            <a:pPr lvl="1"/>
            <a:endParaRPr lang="en-US" altLang="ko-KR" dirty="0" smtClean="0"/>
          </a:p>
          <a:p>
            <a:r>
              <a:rPr lang="en-US" altLang="ko-KR" dirty="0" smtClean="0"/>
              <a:t>Pin change interrupt (PCI)</a:t>
            </a:r>
          </a:p>
          <a:p>
            <a:pPr lvl="1"/>
            <a:r>
              <a:rPr lang="en-US" altLang="ko-KR" dirty="0" smtClean="0"/>
              <a:t>PCICR : PCI control register</a:t>
            </a:r>
          </a:p>
          <a:p>
            <a:pPr lvl="1"/>
            <a:r>
              <a:rPr lang="en-US" altLang="ko-KR" dirty="0" smtClean="0"/>
              <a:t>PCMSK2, 1, 0 : PCI mask register</a:t>
            </a:r>
          </a:p>
          <a:p>
            <a:pPr lvl="1"/>
            <a:r>
              <a:rPr lang="en-US" altLang="ko-KR" dirty="0" smtClean="0"/>
              <a:t>PCIFR : PCI flag register</a:t>
            </a:r>
            <a:endParaRPr lang="ko-KR" altLang="en-US" dirty="0" smtClean="0"/>
          </a:p>
          <a:p>
            <a:pPr lvl="1"/>
            <a:endParaRPr lang="ko-KR" altLang="en-US"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52</a:t>
            </a:fld>
            <a:endParaRPr lang="en-US" altLang="ko-KR"/>
          </a:p>
        </p:txBody>
      </p:sp>
    </p:spTree>
    <p:extLst>
      <p:ext uri="{BB962C8B-B14F-4D97-AF65-F5344CB8AC3E}">
        <p14:creationId xmlns:p14="http://schemas.microsoft.com/office/powerpoint/2010/main" val="4564020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Mask of External Interrupt</a:t>
            </a:r>
          </a:p>
        </p:txBody>
      </p:sp>
      <p:sp>
        <p:nvSpPr>
          <p:cNvPr id="11267" name="내용 개체 틀 5"/>
          <p:cNvSpPr>
            <a:spLocks noGrp="1"/>
          </p:cNvSpPr>
          <p:nvPr>
            <p:ph idx="1"/>
          </p:nvPr>
        </p:nvSpPr>
        <p:spPr/>
        <p:txBody>
          <a:bodyPr>
            <a:normAutofit/>
          </a:bodyPr>
          <a:lstStyle/>
          <a:p>
            <a:r>
              <a:rPr lang="en-US" altLang="ko-KR" dirty="0" smtClean="0"/>
              <a:t>EIMSK(External Interrupt Mask Register)</a:t>
            </a:r>
          </a:p>
          <a:p>
            <a:pPr lvl="1"/>
            <a:r>
              <a:rPr lang="en-US" altLang="ko-KR" dirty="0" smtClean="0"/>
              <a:t>External interrupt mask register</a:t>
            </a:r>
          </a:p>
          <a:p>
            <a:pPr lvl="2"/>
            <a:r>
              <a:rPr lang="en-US" altLang="ko-KR" dirty="0" smtClean="0"/>
              <a:t>0 (disable), 1 (enable)</a:t>
            </a:r>
          </a:p>
          <a:p>
            <a:pPr lvl="2"/>
            <a:r>
              <a:rPr lang="en-US" altLang="ko-KR" dirty="0" smtClean="0"/>
              <a:t>When the </a:t>
            </a:r>
            <a:r>
              <a:rPr lang="en-US" altLang="ko-KR" dirty="0" err="1" smtClean="0"/>
              <a:t>INTx</a:t>
            </a:r>
            <a:r>
              <a:rPr lang="en-US" altLang="ko-KR" dirty="0" smtClean="0"/>
              <a:t> bit is set (one) and the I-bit in the Status Register (SREG) is set (one), the external pin interrupt is enabled.</a:t>
            </a:r>
          </a:p>
          <a:p>
            <a:pPr lvl="2"/>
            <a:endParaRPr lang="en-US" altLang="ko-KR" dirty="0" smtClean="0"/>
          </a:p>
          <a:p>
            <a:pPr lvl="2"/>
            <a:endParaRPr lang="en-US" altLang="ko-KR" dirty="0" smtClean="0"/>
          </a:p>
          <a:p>
            <a:pPr lvl="2"/>
            <a:endParaRPr lang="en-US" altLang="ko-KR" dirty="0" smtClean="0"/>
          </a:p>
          <a:p>
            <a:pPr lvl="2"/>
            <a:endParaRPr lang="en-US" altLang="ko-KR" dirty="0" smtClean="0"/>
          </a:p>
          <a:p>
            <a:pPr lvl="2"/>
            <a:endParaRPr lang="en-US" altLang="ko-KR" dirty="0" smtClean="0"/>
          </a:p>
          <a:p>
            <a:endParaRPr lang="en-GB"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53</a:t>
            </a:fld>
            <a:endParaRPr lang="en-US" altLang="ko-KR"/>
          </a:p>
        </p:txBody>
      </p:sp>
      <p:pic>
        <p:nvPicPr>
          <p:cNvPr id="3" name="그림 2"/>
          <p:cNvPicPr>
            <a:picLocks noChangeAspect="1"/>
          </p:cNvPicPr>
          <p:nvPr/>
        </p:nvPicPr>
        <p:blipFill>
          <a:blip r:embed="rId2"/>
          <a:stretch>
            <a:fillRect/>
          </a:stretch>
        </p:blipFill>
        <p:spPr>
          <a:xfrm>
            <a:off x="2469205" y="2709841"/>
            <a:ext cx="7636766" cy="978485"/>
          </a:xfrm>
          <a:prstGeom prst="rect">
            <a:avLst/>
          </a:prstGeom>
        </p:spPr>
      </p:pic>
    </p:spTree>
    <p:extLst>
      <p:ext uri="{BB962C8B-B14F-4D97-AF65-F5344CB8AC3E}">
        <p14:creationId xmlns:p14="http://schemas.microsoft.com/office/powerpoint/2010/main" val="2062862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smtClean="0"/>
              <a:t>Flag of External Interrupt</a:t>
            </a:r>
          </a:p>
        </p:txBody>
      </p:sp>
      <p:sp>
        <p:nvSpPr>
          <p:cNvPr id="11267" name="내용 개체 틀 5"/>
          <p:cNvSpPr>
            <a:spLocks noGrp="1"/>
          </p:cNvSpPr>
          <p:nvPr>
            <p:ph idx="1"/>
          </p:nvPr>
        </p:nvSpPr>
        <p:spPr/>
        <p:txBody>
          <a:bodyPr>
            <a:normAutofit/>
          </a:bodyPr>
          <a:lstStyle/>
          <a:p>
            <a:r>
              <a:rPr lang="en-GB" altLang="ko-KR" dirty="0" smtClean="0"/>
              <a:t>EIFR (External Interrupt Flag Register)</a:t>
            </a:r>
          </a:p>
          <a:p>
            <a:pPr lvl="1"/>
            <a:r>
              <a:rPr lang="en-US" altLang="ko-KR" dirty="0" smtClean="0"/>
              <a:t>When an edge or logic change on the </a:t>
            </a:r>
            <a:r>
              <a:rPr lang="en-US" altLang="ko-KR" dirty="0" err="1" smtClean="0"/>
              <a:t>INTx</a:t>
            </a:r>
            <a:r>
              <a:rPr lang="en-US" altLang="ko-KR" dirty="0" smtClean="0"/>
              <a:t> pin triggers an interrupt request, </a:t>
            </a:r>
            <a:r>
              <a:rPr lang="en-US" altLang="ko-KR" dirty="0" err="1" smtClean="0"/>
              <a:t>INTFx</a:t>
            </a:r>
            <a:r>
              <a:rPr lang="en-US" altLang="ko-KR" dirty="0" smtClean="0"/>
              <a:t> becomes set (one). </a:t>
            </a:r>
          </a:p>
          <a:p>
            <a:pPr lvl="1"/>
            <a:r>
              <a:rPr lang="en-US" altLang="ko-KR" dirty="0" smtClean="0"/>
              <a:t>If the I-bit in SREG and the </a:t>
            </a:r>
            <a:r>
              <a:rPr lang="en-US" altLang="ko-KR" dirty="0" err="1" smtClean="0"/>
              <a:t>INTx</a:t>
            </a:r>
            <a:r>
              <a:rPr lang="en-US" altLang="ko-KR" dirty="0" smtClean="0"/>
              <a:t> bit in EIMSK are set (one), the MCU will jump to the corresponding Interrupt Vector.</a:t>
            </a:r>
          </a:p>
          <a:p>
            <a:pPr lvl="1"/>
            <a:r>
              <a:rPr lang="en-US" altLang="ko-KR" dirty="0" smtClean="0"/>
              <a:t>The flag is cleared when the interrupt routine is executed. </a:t>
            </a:r>
          </a:p>
          <a:p>
            <a:pPr lvl="1"/>
            <a:r>
              <a:rPr lang="en-US" altLang="ko-KR" dirty="0" smtClean="0"/>
              <a:t>Alternatively, the flag can be cleared by writing a logical one to it. </a:t>
            </a:r>
          </a:p>
          <a:p>
            <a:pPr lvl="1"/>
            <a:r>
              <a:rPr lang="en-US" altLang="ko-KR" dirty="0" smtClean="0"/>
              <a:t>This flag is always cleared when </a:t>
            </a:r>
            <a:r>
              <a:rPr lang="en-US" altLang="ko-KR" dirty="0" err="1" smtClean="0"/>
              <a:t>INTx</a:t>
            </a:r>
            <a:r>
              <a:rPr lang="en-US" altLang="ko-KR" dirty="0" smtClean="0"/>
              <a:t> is configured as a level interrupt.</a:t>
            </a:r>
            <a:endParaRPr lang="ko-KR" altLang="en-US"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54</a:t>
            </a:fld>
            <a:endParaRPr lang="en-US" altLang="ko-KR"/>
          </a:p>
        </p:txBody>
      </p:sp>
      <p:pic>
        <p:nvPicPr>
          <p:cNvPr id="13" name="그림 12"/>
          <p:cNvPicPr>
            <a:picLocks noChangeAspect="1"/>
          </p:cNvPicPr>
          <p:nvPr/>
        </p:nvPicPr>
        <p:blipFill>
          <a:blip r:embed="rId2"/>
          <a:stretch>
            <a:fillRect/>
          </a:stretch>
        </p:blipFill>
        <p:spPr>
          <a:xfrm>
            <a:off x="2508069" y="3690100"/>
            <a:ext cx="7560264" cy="972577"/>
          </a:xfrm>
          <a:prstGeom prst="rect">
            <a:avLst/>
          </a:prstGeom>
        </p:spPr>
      </p:pic>
    </p:spTree>
    <p:extLst>
      <p:ext uri="{BB962C8B-B14F-4D97-AF65-F5344CB8AC3E}">
        <p14:creationId xmlns:p14="http://schemas.microsoft.com/office/powerpoint/2010/main" val="1958797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ko-KR" smtClean="0"/>
              <a:t>Sense Control of External Interrupt</a:t>
            </a:r>
            <a:endParaRPr lang="en-US" altLang="ko-KR" dirty="0" smtClean="0"/>
          </a:p>
        </p:txBody>
      </p:sp>
      <p:sp>
        <p:nvSpPr>
          <p:cNvPr id="15363" name="내용 개체 틀 5"/>
          <p:cNvSpPr>
            <a:spLocks noGrp="1"/>
          </p:cNvSpPr>
          <p:nvPr>
            <p:ph idx="1"/>
          </p:nvPr>
        </p:nvSpPr>
        <p:spPr/>
        <p:txBody>
          <a:bodyPr/>
          <a:lstStyle/>
          <a:p>
            <a:r>
              <a:rPr lang="en-US" altLang="ko-KR" dirty="0" smtClean="0"/>
              <a:t>The sensing way of external interrupted is controlled by ISC(interrupt sense control) field of EICRA.</a:t>
            </a:r>
          </a:p>
          <a:p>
            <a:endParaRPr lang="en-US" altLang="ko-KR" dirty="0"/>
          </a:p>
          <a:p>
            <a:endParaRPr lang="en-US" altLang="ko-KR" dirty="0" smtClean="0"/>
          </a:p>
          <a:p>
            <a:endParaRPr lang="en-US" altLang="ko-KR" dirty="0" smtClean="0"/>
          </a:p>
          <a:p>
            <a:endParaRPr lang="en-US" altLang="ko-KR" dirty="0"/>
          </a:p>
          <a:p>
            <a:pPr lvl="1"/>
            <a:endParaRPr lang="en-US" altLang="ko-KR" dirty="0" smtClean="0"/>
          </a:p>
          <a:p>
            <a:r>
              <a:rPr lang="en-US" altLang="ko-KR" dirty="0" smtClean="0"/>
              <a:t>ISC field</a:t>
            </a:r>
            <a:r>
              <a:rPr lang="ko-KR" altLang="en-US" dirty="0" smtClean="0"/>
              <a:t> </a:t>
            </a:r>
            <a:r>
              <a:rPr lang="en-US" altLang="ko-KR" dirty="0" smtClean="0"/>
              <a:t>: ISC[1:0]</a:t>
            </a:r>
          </a:p>
          <a:p>
            <a:pPr lvl="1"/>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55</a:t>
            </a:fld>
            <a:endParaRPr lang="en-US" altLang="ko-K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419" y="3734048"/>
            <a:ext cx="8478181" cy="1498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그림 5"/>
          <p:cNvPicPr>
            <a:picLocks noChangeAspect="1"/>
          </p:cNvPicPr>
          <p:nvPr/>
        </p:nvPicPr>
        <p:blipFill>
          <a:blip r:embed="rId3"/>
          <a:stretch>
            <a:fillRect/>
          </a:stretch>
        </p:blipFill>
        <p:spPr>
          <a:xfrm>
            <a:off x="2475533" y="1702889"/>
            <a:ext cx="7204675" cy="909681"/>
          </a:xfrm>
          <a:prstGeom prst="rect">
            <a:avLst/>
          </a:prstGeom>
        </p:spPr>
      </p:pic>
    </p:spTree>
    <p:extLst>
      <p:ext uri="{BB962C8B-B14F-4D97-AF65-F5344CB8AC3E}">
        <p14:creationId xmlns:p14="http://schemas.microsoft.com/office/powerpoint/2010/main" val="32338753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ko-KR" smtClean="0"/>
              <a:t>Sense Control of External Interrupt</a:t>
            </a:r>
            <a:endParaRPr lang="en-US" altLang="ko-KR" dirty="0" smtClean="0"/>
          </a:p>
        </p:txBody>
      </p:sp>
      <p:sp>
        <p:nvSpPr>
          <p:cNvPr id="15363" name="내용 개체 틀 5"/>
          <p:cNvSpPr>
            <a:spLocks noGrp="1"/>
          </p:cNvSpPr>
          <p:nvPr>
            <p:ph idx="1"/>
          </p:nvPr>
        </p:nvSpPr>
        <p:spPr/>
        <p:txBody>
          <a:bodyPr/>
          <a:lstStyle/>
          <a:p>
            <a:r>
              <a:rPr lang="en-US" altLang="ko-KR" dirty="0" smtClean="0"/>
              <a:t>Minimum pulse width</a:t>
            </a:r>
          </a:p>
          <a:p>
            <a:pPr lvl="1"/>
            <a:r>
              <a:rPr lang="en-US" altLang="ko-KR" dirty="0" smtClean="0"/>
              <a:t>If edge or toggle interrupt is selected, pulses that last longer than one clock period will generate an interrupt.</a:t>
            </a:r>
          </a:p>
          <a:p>
            <a:pPr lvl="1"/>
            <a:r>
              <a:rPr lang="en-US" altLang="ko-KR" dirty="0" smtClean="0"/>
              <a:t>If low level interrupt is selected, the low level must be held until the completion of the currently executing instruction to generate an interrupt.</a:t>
            </a:r>
          </a:p>
          <a:p>
            <a:pPr lvl="1"/>
            <a:endParaRPr lang="en-US" altLang="ko-KR" dirty="0"/>
          </a:p>
          <a:p>
            <a:pPr lvl="1"/>
            <a:endParaRPr lang="en-US" altLang="ko-KR" dirty="0" smtClean="0"/>
          </a:p>
          <a:p>
            <a:pPr lvl="1"/>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56</a:t>
            </a:fld>
            <a:endParaRPr lang="en-US" altLang="ko-K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334" y="2861816"/>
            <a:ext cx="8404700" cy="653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73015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smtClean="0"/>
              <a:t>Control of Pin Change Interrupt</a:t>
            </a:r>
            <a:endParaRPr lang="en-US" altLang="ko-KR" dirty="0" smtClean="0"/>
          </a:p>
        </p:txBody>
      </p:sp>
      <p:sp>
        <p:nvSpPr>
          <p:cNvPr id="16387" name="내용 개체 틀 5"/>
          <p:cNvSpPr>
            <a:spLocks noGrp="1"/>
          </p:cNvSpPr>
          <p:nvPr>
            <p:ph idx="1"/>
          </p:nvPr>
        </p:nvSpPr>
        <p:spPr/>
        <p:txBody>
          <a:bodyPr/>
          <a:lstStyle/>
          <a:p>
            <a:r>
              <a:rPr lang="en-US" altLang="ko-KR" dirty="0" smtClean="0"/>
              <a:t>PCI Control Register</a:t>
            </a:r>
          </a:p>
          <a:p>
            <a:pPr lvl="1"/>
            <a:r>
              <a:rPr lang="en-US" altLang="ko-KR" dirty="0" smtClean="0"/>
              <a:t>PCI enable flag</a:t>
            </a:r>
            <a:r>
              <a:rPr lang="ko-KR" altLang="en-US" dirty="0" smtClean="0"/>
              <a:t> </a:t>
            </a:r>
            <a:r>
              <a:rPr lang="en-US" altLang="ko-KR" dirty="0" smtClean="0"/>
              <a:t>(PCIE2,1,0)</a:t>
            </a:r>
          </a:p>
          <a:p>
            <a:pPr lvl="2"/>
            <a:r>
              <a:rPr lang="en-US" altLang="ko-KR" dirty="0" smtClean="0"/>
              <a:t>PCIE = 1 (enable)</a:t>
            </a:r>
          </a:p>
          <a:p>
            <a:r>
              <a:rPr lang="en-US" altLang="ko-KR" dirty="0" smtClean="0"/>
              <a:t>When the </a:t>
            </a:r>
            <a:r>
              <a:rPr lang="en-US" altLang="ko-KR" dirty="0" err="1" smtClean="0"/>
              <a:t>PCIEx</a:t>
            </a:r>
            <a:r>
              <a:rPr lang="en-US" altLang="ko-KR" dirty="0" smtClean="0"/>
              <a:t> bit is set (one) and the I-bit in the Status Register (SREG) is set (one), pin change interrupt is enabled. </a:t>
            </a:r>
          </a:p>
          <a:p>
            <a:r>
              <a:rPr lang="en-US" altLang="ko-KR" dirty="0" smtClean="0"/>
              <a:t>Any change on any enabled PCINT[23:0] pin will cause an interrupt.</a:t>
            </a:r>
          </a:p>
          <a:p>
            <a:pPr lvl="1"/>
            <a:r>
              <a:rPr lang="en-US" altLang="ko-KR" dirty="0" smtClean="0"/>
              <a:t>PCIE0 : PCINT[7:0]</a:t>
            </a:r>
          </a:p>
          <a:p>
            <a:pPr lvl="1"/>
            <a:r>
              <a:rPr lang="en-US" altLang="ko-KR" dirty="0" smtClean="0"/>
              <a:t>PCIE1 : PCINT[15:8]</a:t>
            </a:r>
          </a:p>
          <a:p>
            <a:pPr lvl="1"/>
            <a:r>
              <a:rPr lang="en-US" altLang="ko-KR" dirty="0" smtClean="0"/>
              <a:t>PCIE2 : PCINT[23:16]</a:t>
            </a:r>
          </a:p>
          <a:p>
            <a:pPr lvl="1"/>
            <a:endParaRPr lang="en-GB"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57</a:t>
            </a:fld>
            <a:endParaRPr lang="en-US" altLang="ko-KR"/>
          </a:p>
        </p:txBody>
      </p:sp>
      <p:pic>
        <p:nvPicPr>
          <p:cNvPr id="3" name="그림 2"/>
          <p:cNvPicPr>
            <a:picLocks noChangeAspect="1"/>
          </p:cNvPicPr>
          <p:nvPr/>
        </p:nvPicPr>
        <p:blipFill>
          <a:blip r:embed="rId2"/>
          <a:stretch>
            <a:fillRect/>
          </a:stretch>
        </p:blipFill>
        <p:spPr>
          <a:xfrm>
            <a:off x="2450034" y="4187039"/>
            <a:ext cx="7291931" cy="875908"/>
          </a:xfrm>
          <a:prstGeom prst="rect">
            <a:avLst/>
          </a:prstGeom>
        </p:spPr>
      </p:pic>
    </p:spTree>
    <p:extLst>
      <p:ext uri="{BB962C8B-B14F-4D97-AF65-F5344CB8AC3E}">
        <p14:creationId xmlns:p14="http://schemas.microsoft.com/office/powerpoint/2010/main" val="27848743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smtClean="0"/>
              <a:t>Control of Pin Change Interrupt</a:t>
            </a:r>
            <a:endParaRPr lang="en-US" altLang="ko-KR" dirty="0" smtClean="0"/>
          </a:p>
        </p:txBody>
      </p:sp>
      <p:sp>
        <p:nvSpPr>
          <p:cNvPr id="16387" name="내용 개체 틀 5"/>
          <p:cNvSpPr>
            <a:spLocks noGrp="1"/>
          </p:cNvSpPr>
          <p:nvPr>
            <p:ph idx="1"/>
          </p:nvPr>
        </p:nvSpPr>
        <p:spPr/>
        <p:txBody>
          <a:bodyPr/>
          <a:lstStyle/>
          <a:p>
            <a:r>
              <a:rPr lang="en-US" altLang="ko-KR" dirty="0" smtClean="0"/>
              <a:t>PCI mask register</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PCI flag register</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58</a:t>
            </a:fld>
            <a:endParaRPr lang="en-US" altLang="ko-KR"/>
          </a:p>
        </p:txBody>
      </p:sp>
      <p:pic>
        <p:nvPicPr>
          <p:cNvPr id="3" name="그림 2"/>
          <p:cNvPicPr>
            <a:picLocks noChangeAspect="1"/>
          </p:cNvPicPr>
          <p:nvPr/>
        </p:nvPicPr>
        <p:blipFill>
          <a:blip r:embed="rId2"/>
          <a:stretch>
            <a:fillRect/>
          </a:stretch>
        </p:blipFill>
        <p:spPr>
          <a:xfrm>
            <a:off x="1609990" y="1436828"/>
            <a:ext cx="7442835" cy="843423"/>
          </a:xfrm>
          <a:prstGeom prst="rect">
            <a:avLst/>
          </a:prstGeom>
        </p:spPr>
      </p:pic>
      <p:pic>
        <p:nvPicPr>
          <p:cNvPr id="4" name="그림 3"/>
          <p:cNvPicPr>
            <a:picLocks noChangeAspect="1"/>
          </p:cNvPicPr>
          <p:nvPr/>
        </p:nvPicPr>
        <p:blipFill>
          <a:blip r:embed="rId3"/>
          <a:stretch>
            <a:fillRect/>
          </a:stretch>
        </p:blipFill>
        <p:spPr>
          <a:xfrm>
            <a:off x="1576653" y="2460458"/>
            <a:ext cx="7542581" cy="765405"/>
          </a:xfrm>
          <a:prstGeom prst="rect">
            <a:avLst/>
          </a:prstGeom>
        </p:spPr>
      </p:pic>
      <p:pic>
        <p:nvPicPr>
          <p:cNvPr id="5" name="그림 4"/>
          <p:cNvPicPr>
            <a:picLocks noChangeAspect="1"/>
          </p:cNvPicPr>
          <p:nvPr/>
        </p:nvPicPr>
        <p:blipFill>
          <a:blip r:embed="rId4"/>
          <a:stretch>
            <a:fillRect/>
          </a:stretch>
        </p:blipFill>
        <p:spPr>
          <a:xfrm>
            <a:off x="1609990" y="3406070"/>
            <a:ext cx="7655930" cy="826840"/>
          </a:xfrm>
          <a:prstGeom prst="rect">
            <a:avLst/>
          </a:prstGeom>
        </p:spPr>
      </p:pic>
      <p:pic>
        <p:nvPicPr>
          <p:cNvPr id="6" name="그림 5"/>
          <p:cNvPicPr>
            <a:picLocks noChangeAspect="1"/>
          </p:cNvPicPr>
          <p:nvPr/>
        </p:nvPicPr>
        <p:blipFill>
          <a:blip r:embed="rId5"/>
          <a:stretch>
            <a:fillRect/>
          </a:stretch>
        </p:blipFill>
        <p:spPr>
          <a:xfrm>
            <a:off x="1609990" y="5014427"/>
            <a:ext cx="6568810" cy="787046"/>
          </a:xfrm>
          <a:prstGeom prst="rect">
            <a:avLst/>
          </a:prstGeom>
        </p:spPr>
      </p:pic>
    </p:spTree>
    <p:extLst>
      <p:ext uri="{BB962C8B-B14F-4D97-AF65-F5344CB8AC3E}">
        <p14:creationId xmlns:p14="http://schemas.microsoft.com/office/powerpoint/2010/main" val="22933867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ko-KR" dirty="0" smtClean="0"/>
              <a:t>ISR Programming</a:t>
            </a:r>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59</a:t>
            </a:fld>
            <a:endParaRPr lang="en-US" altLang="ko-KR"/>
          </a:p>
        </p:txBody>
      </p:sp>
      <p:sp>
        <p:nvSpPr>
          <p:cNvPr id="7" name="TextBox 6"/>
          <p:cNvSpPr txBox="1"/>
          <p:nvPr/>
        </p:nvSpPr>
        <p:spPr>
          <a:xfrm>
            <a:off x="2279576" y="1467457"/>
            <a:ext cx="7307411" cy="3726730"/>
          </a:xfrm>
          <a:prstGeom prst="rect">
            <a:avLst/>
          </a:prstGeom>
          <a:solidFill>
            <a:schemeClr val="bg1"/>
          </a:solidFill>
          <a:ln>
            <a:solidFill>
              <a:schemeClr val="bg1">
                <a:lumMod val="85000"/>
              </a:schemeClr>
            </a:solidFill>
          </a:ln>
        </p:spPr>
        <p:txBody>
          <a:bodyPr wrap="none">
            <a:normAutofit/>
          </a:bodyPr>
          <a:lstStyle/>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#include &lt;</a:t>
            </a:r>
            <a:r>
              <a:rPr lang="en-US" altLang="ko-KR" sz="1400" b="1" dirty="0" err="1">
                <a:solidFill>
                  <a:srgbClr val="002060"/>
                </a:solidFill>
                <a:latin typeface="맑은 고딕" panose="020B0503020000020004" pitchFamily="50" charset="-127"/>
                <a:ea typeface="맑은 고딕" panose="020B0503020000020004" pitchFamily="50" charset="-127"/>
              </a:rPr>
              <a:t>io.h</a:t>
            </a:r>
            <a:r>
              <a:rPr lang="en-US" altLang="ko-KR" sz="1400" b="1" dirty="0">
                <a:solidFill>
                  <a:srgbClr val="002060"/>
                </a:solidFill>
                <a:latin typeface="맑은 고딕" panose="020B0503020000020004" pitchFamily="50" charset="-127"/>
                <a:ea typeface="맑은 고딕" panose="020B0503020000020004" pitchFamily="50" charset="-127"/>
              </a:rPr>
              <a:t>&gt;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#include &lt;</a:t>
            </a:r>
            <a:r>
              <a:rPr lang="en-US" altLang="ko-KR" sz="1400" b="1" dirty="0" err="1">
                <a:solidFill>
                  <a:srgbClr val="002060"/>
                </a:solidFill>
                <a:latin typeface="맑은 고딕" panose="020B0503020000020004" pitchFamily="50" charset="-127"/>
                <a:ea typeface="맑은 고딕" panose="020B0503020000020004" pitchFamily="50" charset="-127"/>
              </a:rPr>
              <a:t>interrupt.h</a:t>
            </a:r>
            <a:r>
              <a:rPr lang="en-US" altLang="ko-KR" sz="1400" b="1" dirty="0">
                <a:solidFill>
                  <a:srgbClr val="002060"/>
                </a:solidFill>
                <a:latin typeface="맑은 고딕" panose="020B0503020000020004" pitchFamily="50" charset="-127"/>
                <a:ea typeface="맑은 고딕" panose="020B0503020000020004" pitchFamily="50" charset="-127"/>
              </a:rPr>
              <a:t>&gt;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endParaRPr lang="en-US"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 INT0 interrupt service routine</a:t>
            </a:r>
          </a:p>
          <a:p>
            <a:pPr latinLnBrk="1">
              <a:buFont typeface="굴림" pitchFamily="50" charset="-127"/>
              <a:buNone/>
              <a:defRPr/>
            </a:pP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ISR(SIG_INTERRUPT0) // SIGNAL(SIG_INTERRUPT0)</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vl="1"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 body</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 </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err="1">
                <a:solidFill>
                  <a:srgbClr val="002060"/>
                </a:solidFill>
                <a:latin typeface="맑은 고딕" panose="020B0503020000020004" pitchFamily="50" charset="-127"/>
                <a:ea typeface="맑은 고딕" panose="020B0503020000020004" pitchFamily="50" charset="-127"/>
              </a:rPr>
              <a:t>int</a:t>
            </a:r>
            <a:r>
              <a:rPr lang="en-US" altLang="ko-KR" sz="1400" b="1" dirty="0">
                <a:solidFill>
                  <a:srgbClr val="002060"/>
                </a:solidFill>
                <a:latin typeface="맑은 고딕" panose="020B0503020000020004" pitchFamily="50" charset="-127"/>
                <a:ea typeface="맑은 고딕" panose="020B0503020000020004" pitchFamily="50" charset="-127"/>
              </a:rPr>
              <a:t> main(void</a:t>
            </a:r>
            <a:r>
              <a:rPr lang="en-US" altLang="ko-KR" sz="1400" b="1" dirty="0" smtClean="0">
                <a:solidFill>
                  <a:srgbClr val="002060"/>
                </a:solidFill>
                <a:latin typeface="맑은 고딕" panose="020B0503020000020004" pitchFamily="50" charset="-127"/>
                <a:ea typeface="맑은 고딕" panose="020B0503020000020004" pitchFamily="50" charset="-127"/>
              </a:rPr>
              <a:t>) </a:t>
            </a:r>
          </a:p>
          <a:p>
            <a:pPr latinLnBrk="1">
              <a:buFont typeface="굴림" pitchFamily="50" charset="-127"/>
              <a:buNone/>
              <a:defRPr/>
            </a:pPr>
            <a:r>
              <a:rPr lang="en-US" altLang="ko-KR" sz="1400" b="1" dirty="0" smtClean="0">
                <a:solidFill>
                  <a:srgbClr val="002060"/>
                </a:solidFill>
                <a:latin typeface="맑은 고딕" panose="020B0503020000020004" pitchFamily="50" charset="-127"/>
                <a:ea typeface="맑은 고딕" panose="020B0503020000020004" pitchFamily="50" charset="-127"/>
              </a:rPr>
              <a: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smtClean="0">
                <a:solidFill>
                  <a:srgbClr val="002060"/>
                </a:solidFill>
                <a:latin typeface="맑은 고딕" panose="020B0503020000020004" pitchFamily="50" charset="-127"/>
                <a:ea typeface="맑은 고딕" panose="020B0503020000020004" pitchFamily="50" charset="-127"/>
              </a:rPr>
              <a:t>     DDRD </a:t>
            </a:r>
            <a:r>
              <a:rPr lang="en-US" altLang="ko-KR" sz="1400" b="1" dirty="0">
                <a:solidFill>
                  <a:srgbClr val="002060"/>
                </a:solidFill>
                <a:latin typeface="맑은 고딕" panose="020B0503020000020004" pitchFamily="50" charset="-127"/>
                <a:ea typeface="맑은 고딕" panose="020B0503020000020004" pitchFamily="50" charset="-127"/>
              </a:rPr>
              <a:t>= 0xFE;             // interrupt </a:t>
            </a:r>
            <a:r>
              <a:rPr lang="en-US" altLang="ko-KR" sz="1400" b="1" dirty="0" smtClean="0">
                <a:solidFill>
                  <a:srgbClr val="002060"/>
                </a:solidFill>
                <a:latin typeface="맑은 고딕" panose="020B0503020000020004" pitchFamily="50" charset="-127"/>
                <a:ea typeface="맑은 고딕" panose="020B0503020000020004" pitchFamily="50" charset="-127"/>
              </a:rPr>
              <a:t>source </a:t>
            </a:r>
            <a:r>
              <a:rPr lang="en-US" altLang="ko-KR" sz="1400" b="1" dirty="0">
                <a:solidFill>
                  <a:srgbClr val="002060"/>
                </a:solidFill>
                <a:latin typeface="맑은 고딕" panose="020B0503020000020004" pitchFamily="50" charset="-127"/>
                <a:ea typeface="맑은 고딕" panose="020B0503020000020004" pitchFamily="50" charset="-127"/>
              </a:rPr>
              <a:t>= D port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smtClean="0">
                <a:solidFill>
                  <a:srgbClr val="002060"/>
                </a:solidFill>
                <a:latin typeface="맑은 고딕" panose="020B0503020000020004" pitchFamily="50" charset="-127"/>
                <a:ea typeface="맑은 고딕" panose="020B0503020000020004" pitchFamily="50" charset="-127"/>
              </a:rPr>
              <a:t>     EIMSK </a:t>
            </a:r>
            <a:r>
              <a:rPr lang="en-US" altLang="ko-KR" sz="1400" b="1" dirty="0">
                <a:solidFill>
                  <a:srgbClr val="002060"/>
                </a:solidFill>
                <a:latin typeface="맑은 고딕" panose="020B0503020000020004" pitchFamily="50" charset="-127"/>
                <a:ea typeface="맑은 고딕" panose="020B0503020000020004" pitchFamily="50" charset="-127"/>
              </a:rPr>
              <a:t>= 0x01;             // enable INT-0</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smtClean="0">
                <a:solidFill>
                  <a:srgbClr val="002060"/>
                </a:solidFill>
                <a:latin typeface="맑은 고딕" panose="020B0503020000020004" pitchFamily="50" charset="-127"/>
                <a:ea typeface="맑은 고딕" panose="020B0503020000020004" pitchFamily="50" charset="-127"/>
              </a:rPr>
              <a:t>     </a:t>
            </a:r>
            <a:r>
              <a:rPr lang="en-US" altLang="ko-KR" sz="1400" b="1" dirty="0" err="1" smtClean="0">
                <a:solidFill>
                  <a:srgbClr val="002060"/>
                </a:solidFill>
                <a:latin typeface="맑은 고딕" panose="020B0503020000020004" pitchFamily="50" charset="-127"/>
                <a:ea typeface="맑은 고딕" panose="020B0503020000020004" pitchFamily="50" charset="-127"/>
              </a:rPr>
              <a:t>sei</a:t>
            </a:r>
            <a:r>
              <a:rPr lang="en-US" altLang="ko-KR" sz="1400" b="1" dirty="0">
                <a:solidFill>
                  <a:srgbClr val="002060"/>
                </a:solidFill>
                <a:latin typeface="맑은 고딕" panose="020B0503020000020004" pitchFamily="50" charset="-127"/>
                <a:ea typeface="맑은 고딕" panose="020B0503020000020004" pitchFamily="50" charset="-127"/>
              </a:rPr>
              <a:t>();                         // enable global </a:t>
            </a:r>
            <a:r>
              <a:rPr lang="en-US" altLang="ko-KR" sz="1400" b="1" dirty="0" smtClean="0">
                <a:solidFill>
                  <a:srgbClr val="002060"/>
                </a:solidFill>
                <a:latin typeface="맑은 고딕" panose="020B0503020000020004" pitchFamily="50" charset="-127"/>
                <a:ea typeface="맑은 고딕" panose="020B0503020000020004" pitchFamily="50" charset="-127"/>
              </a:rPr>
              <a:t>interrupt</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smtClean="0">
                <a:solidFill>
                  <a:srgbClr val="002060"/>
                </a:solidFill>
                <a:latin typeface="맑은 고딕" panose="020B0503020000020004" pitchFamily="50" charset="-127"/>
                <a:ea typeface="맑은 고딕" panose="020B0503020000020004" pitchFamily="50" charset="-127"/>
              </a:rPr>
              <a:t>     for </a:t>
            </a:r>
            <a:r>
              <a:rPr lang="en-US" altLang="ko-KR" sz="1400" b="1" dirty="0">
                <a:solidFill>
                  <a:srgbClr val="002060"/>
                </a:solidFill>
                <a:latin typeface="맑은 고딕" panose="020B0503020000020004" pitchFamily="50" charset="-127"/>
                <a:ea typeface="맑은 고딕" panose="020B0503020000020004" pitchFamily="50" charset="-127"/>
              </a:rPr>
              <a:t>(;;) ;                     //  main body</a:t>
            </a:r>
            <a:endParaRPr lang="ko-KR" altLang="ko-KR" sz="1400" b="1" dirty="0">
              <a:solidFill>
                <a:srgbClr val="002060"/>
              </a:solidFill>
              <a:latin typeface="맑은 고딕" panose="020B0503020000020004" pitchFamily="50" charset="-127"/>
              <a:ea typeface="맑은 고딕" panose="020B0503020000020004" pitchFamily="50" charset="-127"/>
            </a:endParaRPr>
          </a:p>
          <a:p>
            <a:pPr latinLnBrk="1">
              <a:buFont typeface="굴림" pitchFamily="50" charset="-127"/>
              <a:buNone/>
              <a:defRPr/>
            </a:pPr>
            <a:r>
              <a:rPr lang="en-US" altLang="ko-KR" sz="1400" b="1" dirty="0">
                <a:solidFill>
                  <a:srgbClr val="002060"/>
                </a:solidFill>
                <a:latin typeface="맑은 고딕" panose="020B0503020000020004" pitchFamily="50" charset="-127"/>
                <a:ea typeface="맑은 고딕" panose="020B0503020000020004" pitchFamily="50" charset="-127"/>
              </a:rPr>
              <a:t> }</a:t>
            </a:r>
            <a:endParaRPr lang="ko-KR" altLang="ko-KR" sz="1400" b="1" dirty="0">
              <a:solidFill>
                <a:srgbClr val="002060"/>
              </a:solidFill>
              <a:latin typeface="맑은 고딕" panose="020B0503020000020004" pitchFamily="50" charset="-127"/>
              <a:ea typeface="맑은 고딕" panose="020B0503020000020004" pitchFamily="50" charset="-127"/>
            </a:endParaRPr>
          </a:p>
        </p:txBody>
      </p:sp>
      <p:sp>
        <p:nvSpPr>
          <p:cNvPr id="9" name="TextBox 8"/>
          <p:cNvSpPr txBox="1"/>
          <p:nvPr/>
        </p:nvSpPr>
        <p:spPr>
          <a:xfrm>
            <a:off x="6780641" y="5301208"/>
            <a:ext cx="2806346" cy="523220"/>
          </a:xfrm>
          <a:prstGeom prst="rect">
            <a:avLst/>
          </a:prstGeom>
          <a:noFill/>
        </p:spPr>
        <p:txBody>
          <a:bodyPr wrap="none">
            <a:spAutoFit/>
          </a:bodyPr>
          <a:lstStyle/>
          <a:p>
            <a:pPr>
              <a:buFont typeface="굴림" pitchFamily="50" charset="-127"/>
              <a:buNone/>
              <a:defRPr/>
            </a:pPr>
            <a:r>
              <a:rPr lang="en-US" altLang="ko-KR" sz="1400" b="1">
                <a:latin typeface="맑은 고딕" panose="020B0503020000020004" pitchFamily="50" charset="-127"/>
                <a:ea typeface="맑은 고딕" panose="020B0503020000020004" pitchFamily="50" charset="-127"/>
              </a:rPr>
              <a:t>sei() : global interrupt enable, </a:t>
            </a:r>
          </a:p>
          <a:p>
            <a:pPr>
              <a:buFont typeface="굴림" pitchFamily="50" charset="-127"/>
              <a:buNone/>
              <a:defRPr/>
            </a:pPr>
            <a:r>
              <a:rPr lang="en-US" altLang="ko-KR" sz="1400" b="1">
                <a:latin typeface="맑은 고딕" panose="020B0503020000020004" pitchFamily="50" charset="-127"/>
                <a:ea typeface="맑은 고딕" panose="020B0503020000020004" pitchFamily="50" charset="-127"/>
              </a:rPr>
              <a:t>cli() : global interrupt disable</a:t>
            </a:r>
            <a:endParaRPr lang="ko-KR" altLang="en-US" sz="1400" b="1">
              <a:latin typeface="맑은 고딕" panose="020B0503020000020004" pitchFamily="50" charset="-127"/>
              <a:ea typeface="맑은 고딕" panose="020B0503020000020004" pitchFamily="50" charset="-127"/>
            </a:endParaRPr>
          </a:p>
        </p:txBody>
      </p:sp>
      <p:sp>
        <p:nvSpPr>
          <p:cNvPr id="5" name="TextBox 4"/>
          <p:cNvSpPr txBox="1"/>
          <p:nvPr/>
        </p:nvSpPr>
        <p:spPr>
          <a:xfrm>
            <a:off x="2279576" y="1103659"/>
            <a:ext cx="2941190" cy="307777"/>
          </a:xfrm>
          <a:prstGeom prst="rect">
            <a:avLst/>
          </a:prstGeom>
          <a:noFill/>
        </p:spPr>
        <p:txBody>
          <a:bodyPr wrap="none">
            <a:spAutoFit/>
          </a:bodyPr>
          <a:lstStyle/>
          <a:p>
            <a:pPr>
              <a:buFont typeface="굴림" pitchFamily="50" charset="-127"/>
              <a:buNone/>
              <a:defRPr/>
            </a:pPr>
            <a:r>
              <a:rPr lang="en-US" altLang="ko-KR" sz="1400" b="1" dirty="0" smtClean="0">
                <a:latin typeface="맑은 고딕" panose="020B0503020000020004" pitchFamily="50" charset="-127"/>
                <a:ea typeface="맑은 고딕" panose="020B0503020000020004" pitchFamily="50" charset="-127"/>
              </a:rPr>
              <a:t>ISR for external interrupt (INT0)</a:t>
            </a:r>
            <a:endParaRPr lang="ko-KR"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48433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7"/>
          <p:cNvSpPr>
            <a:spLocks noGrp="1"/>
          </p:cNvSpPr>
          <p:nvPr>
            <p:ph type="title"/>
          </p:nvPr>
        </p:nvSpPr>
        <p:spPr/>
        <p:txBody>
          <a:bodyPr/>
          <a:lstStyle/>
          <a:p>
            <a:r>
              <a:rPr lang="en-US" altLang="ko-KR" dirty="0" smtClean="0"/>
              <a:t>ATmega328 Processor</a:t>
            </a:r>
            <a:endParaRPr lang="ko-KR" altLang="en-US" dirty="0" smtClean="0"/>
          </a:p>
        </p:txBody>
      </p:sp>
      <p:sp>
        <p:nvSpPr>
          <p:cNvPr id="14339" name="내용 개체 틀 6"/>
          <p:cNvSpPr>
            <a:spLocks noGrp="1"/>
          </p:cNvSpPr>
          <p:nvPr>
            <p:ph idx="1"/>
          </p:nvPr>
        </p:nvSpPr>
        <p:spPr/>
        <p:txBody>
          <a:bodyPr>
            <a:normAutofit lnSpcReduction="10000"/>
          </a:bodyPr>
          <a:lstStyle/>
          <a:p>
            <a:r>
              <a:rPr lang="en-US" altLang="ko-KR" dirty="0" smtClean="0"/>
              <a:t>Peripherals</a:t>
            </a:r>
          </a:p>
          <a:p>
            <a:pPr lvl="1"/>
            <a:r>
              <a:rPr lang="en-US" altLang="ko-KR" dirty="0" smtClean="0"/>
              <a:t>23 I/O lines</a:t>
            </a:r>
          </a:p>
          <a:p>
            <a:pPr lvl="1"/>
            <a:r>
              <a:rPr lang="en-US" altLang="ko-KR" dirty="0" smtClean="0"/>
              <a:t>2 x 8-bit timer/counter</a:t>
            </a:r>
          </a:p>
          <a:p>
            <a:pPr lvl="1"/>
            <a:r>
              <a:rPr lang="en-US" altLang="ko-KR" dirty="0" smtClean="0"/>
              <a:t>1 x 16-bit timer/counter</a:t>
            </a:r>
          </a:p>
          <a:p>
            <a:pPr lvl="1"/>
            <a:r>
              <a:rPr lang="en-US" altLang="ko-KR" dirty="0" smtClean="0"/>
              <a:t>RTC</a:t>
            </a:r>
          </a:p>
          <a:p>
            <a:pPr lvl="1"/>
            <a:r>
              <a:rPr lang="en-US" altLang="ko-KR" dirty="0" smtClean="0"/>
              <a:t>6 PWM channels</a:t>
            </a:r>
          </a:p>
          <a:p>
            <a:pPr lvl="1"/>
            <a:r>
              <a:rPr lang="en-US" altLang="ko-KR" dirty="0" smtClean="0"/>
              <a:t>8-ch 10-bit ADC in TQFP/MLF/QFN package</a:t>
            </a:r>
          </a:p>
          <a:p>
            <a:pPr lvl="1"/>
            <a:r>
              <a:rPr lang="en-US" altLang="ko-KR" dirty="0" smtClean="0"/>
              <a:t>6-ch 10-bit ADC in PDIP package</a:t>
            </a:r>
          </a:p>
          <a:p>
            <a:pPr lvl="1"/>
            <a:r>
              <a:rPr lang="en-US" altLang="ko-KR" dirty="0" smtClean="0"/>
              <a:t>1 UART</a:t>
            </a:r>
          </a:p>
          <a:p>
            <a:pPr lvl="1"/>
            <a:r>
              <a:rPr lang="en-US" altLang="ko-KR" dirty="0" smtClean="0"/>
              <a:t>1 SPI</a:t>
            </a:r>
          </a:p>
          <a:p>
            <a:pPr lvl="1"/>
            <a:r>
              <a:rPr lang="en-US" altLang="ko-KR" dirty="0" smtClean="0"/>
              <a:t>1 I2C</a:t>
            </a:r>
          </a:p>
          <a:p>
            <a:pPr lvl="1"/>
            <a:r>
              <a:rPr lang="en-US" altLang="ko-KR" dirty="0" smtClean="0"/>
              <a:t>Watchdog timer</a:t>
            </a:r>
          </a:p>
          <a:p>
            <a:pPr lvl="1"/>
            <a:r>
              <a:rPr lang="en-US" altLang="ko-KR" dirty="0" smtClean="0"/>
              <a:t>Analog comparator</a:t>
            </a:r>
          </a:p>
          <a:p>
            <a:pPr lvl="1"/>
            <a:endParaRPr lang="en-US" altLang="ko-KR" dirty="0"/>
          </a:p>
          <a:p>
            <a:r>
              <a:rPr lang="en-US" altLang="ko-KR" dirty="0" smtClean="0"/>
              <a:t>Operating condition</a:t>
            </a:r>
          </a:p>
          <a:p>
            <a:pPr lvl="1"/>
            <a:r>
              <a:rPr lang="en-US" altLang="ko-KR" dirty="0" smtClean="0"/>
              <a:t>Power supply : 1.8~5.5V</a:t>
            </a:r>
          </a:p>
          <a:p>
            <a:pPr lvl="1"/>
            <a:r>
              <a:rPr lang="en-US" altLang="ko-KR" dirty="0" smtClean="0"/>
              <a:t>Temperature : -40~85 degree</a:t>
            </a:r>
          </a:p>
          <a:p>
            <a:pPr lvl="1"/>
            <a:r>
              <a:rPr lang="en-US" altLang="ko-KR" dirty="0" smtClean="0"/>
              <a:t>Speed grade : </a:t>
            </a:r>
            <a:r>
              <a:rPr lang="en-US" altLang="ko-KR" dirty="0" smtClean="0">
                <a:hlinkClick r:id="rId3"/>
              </a:rPr>
              <a:t>0~4MHz@1.8~5.5V</a:t>
            </a:r>
            <a:r>
              <a:rPr lang="en-US" altLang="ko-KR" dirty="0" smtClean="0"/>
              <a:t>, </a:t>
            </a:r>
            <a:r>
              <a:rPr lang="en-US" altLang="ko-KR" dirty="0" smtClean="0">
                <a:hlinkClick r:id="rId4"/>
              </a:rPr>
              <a:t>0~10MHz@2.7~5.5V</a:t>
            </a:r>
            <a:r>
              <a:rPr lang="en-US" altLang="ko-KR" dirty="0" smtClean="0"/>
              <a:t>, </a:t>
            </a:r>
            <a:r>
              <a:rPr lang="en-US" altLang="ko-KR" dirty="0" smtClean="0">
                <a:hlinkClick r:id="rId5"/>
              </a:rPr>
              <a:t>0~20MHz@4.5~5.5V</a:t>
            </a:r>
            <a:endParaRPr lang="en-US" altLang="ko-KR" dirty="0" smtClean="0"/>
          </a:p>
          <a:p>
            <a:pPr lvl="1"/>
            <a:r>
              <a:rPr lang="en-US" altLang="ko-KR" dirty="0" smtClean="0"/>
              <a:t>Power consumption : </a:t>
            </a:r>
            <a:r>
              <a:rPr lang="en-US" altLang="ko-KR" dirty="0" smtClean="0">
                <a:hlinkClick r:id="rId6"/>
              </a:rPr>
              <a:t>0.2mA@active</a:t>
            </a:r>
            <a:r>
              <a:rPr lang="en-US" altLang="ko-KR" dirty="0" smtClean="0"/>
              <a:t>, </a:t>
            </a:r>
            <a:r>
              <a:rPr lang="en-US" altLang="ko-KR" dirty="0" smtClean="0">
                <a:hlinkClick r:id="rId7"/>
              </a:rPr>
              <a:t>0.1uA@power-down</a:t>
            </a:r>
            <a:r>
              <a:rPr lang="en-US" altLang="ko-KR" dirty="0" smtClean="0"/>
              <a:t>, </a:t>
            </a:r>
            <a:r>
              <a:rPr lang="en-US" altLang="ko-KR" dirty="0" smtClean="0">
                <a:hlinkClick r:id="rId8"/>
              </a:rPr>
              <a:t>0.75uA@power-save</a:t>
            </a:r>
            <a:r>
              <a:rPr lang="en-US" altLang="ko-KR" dirty="0" smtClean="0"/>
              <a:t> </a:t>
            </a:r>
          </a:p>
        </p:txBody>
      </p:sp>
      <p:sp>
        <p:nvSpPr>
          <p:cNvPr id="8" name="슬라이드 번호 개체 틀 7"/>
          <p:cNvSpPr>
            <a:spLocks noGrp="1"/>
          </p:cNvSpPr>
          <p:nvPr>
            <p:ph type="sldNum" sz="quarter" idx="12"/>
          </p:nvPr>
        </p:nvSpPr>
        <p:spPr/>
        <p:txBody>
          <a:bodyPr/>
          <a:lstStyle/>
          <a:p>
            <a:fld id="{2D142775-8AFA-4C0E-ABB6-453B16820F48}" type="slidenum">
              <a:rPr lang="ko-KR" altLang="en-US" smtClean="0"/>
              <a:t>6</a:t>
            </a:fld>
            <a:endParaRPr lang="ko-KR" altLang="en-US"/>
          </a:p>
        </p:txBody>
      </p:sp>
      <p:pic>
        <p:nvPicPr>
          <p:cNvPr id="2" name="그림 1"/>
          <p:cNvPicPr>
            <a:picLocks noChangeAspect="1"/>
          </p:cNvPicPr>
          <p:nvPr/>
        </p:nvPicPr>
        <p:blipFill>
          <a:blip r:embed="rId9"/>
          <a:stretch>
            <a:fillRect/>
          </a:stretch>
        </p:blipFill>
        <p:spPr>
          <a:xfrm>
            <a:off x="7079411" y="887407"/>
            <a:ext cx="3553993" cy="3912025"/>
          </a:xfrm>
          <a:prstGeom prst="rect">
            <a:avLst/>
          </a:prstGeom>
        </p:spPr>
      </p:pic>
    </p:spTree>
    <p:extLst>
      <p:ext uri="{BB962C8B-B14F-4D97-AF65-F5344CB8AC3E}">
        <p14:creationId xmlns:p14="http://schemas.microsoft.com/office/powerpoint/2010/main" val="29162950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ko-KR" dirty="0" smtClean="0"/>
              <a:t>Example</a:t>
            </a:r>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60</a:t>
            </a:fld>
            <a:endParaRPr lang="en-US" altLang="ko-KR"/>
          </a:p>
        </p:txBody>
      </p:sp>
      <p:sp>
        <p:nvSpPr>
          <p:cNvPr id="18435" name="TextBox 3"/>
          <p:cNvSpPr txBox="1">
            <a:spLocks noChangeArrowheads="1"/>
          </p:cNvSpPr>
          <p:nvPr/>
        </p:nvSpPr>
        <p:spPr bwMode="auto">
          <a:xfrm>
            <a:off x="1992314" y="981075"/>
            <a:ext cx="7488237" cy="547047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400" b="1" dirty="0">
                <a:solidFill>
                  <a:srgbClr val="002060"/>
                </a:solidFill>
                <a:latin typeface="맑은 고딕" pitchFamily="50" charset="-127"/>
                <a:ea typeface="맑은 고딕" pitchFamily="50" charset="-127"/>
              </a:rPr>
              <a:t>#include&lt;</a:t>
            </a:r>
            <a:r>
              <a:rPr lang="en-US" altLang="ko-KR" sz="1400" b="1" dirty="0" err="1">
                <a:solidFill>
                  <a:srgbClr val="002060"/>
                </a:solidFill>
                <a:latin typeface="맑은 고딕" pitchFamily="50" charset="-127"/>
                <a:ea typeface="맑은 고딕" pitchFamily="50" charset="-127"/>
              </a:rPr>
              <a:t>avr</a:t>
            </a:r>
            <a:r>
              <a:rPr lang="en-US" altLang="ko-KR" sz="1400" b="1" dirty="0">
                <a:solidFill>
                  <a:srgbClr val="002060"/>
                </a:solidFill>
                <a:latin typeface="맑은 고딕" pitchFamily="50" charset="-127"/>
                <a:ea typeface="맑은 고딕" pitchFamily="50" charset="-127"/>
              </a:rPr>
              <a:t>/</a:t>
            </a:r>
            <a:r>
              <a:rPr lang="en-US" altLang="ko-KR" sz="1400" b="1" dirty="0" err="1">
                <a:solidFill>
                  <a:srgbClr val="002060"/>
                </a:solidFill>
                <a:latin typeface="맑은 고딕" pitchFamily="50" charset="-127"/>
                <a:ea typeface="맑은 고딕" pitchFamily="50" charset="-127"/>
              </a:rPr>
              <a:t>io.h</a:t>
            </a:r>
            <a:r>
              <a:rPr lang="en-US" altLang="ko-KR" sz="1400" b="1" dirty="0">
                <a:solidFill>
                  <a:srgbClr val="002060"/>
                </a:solidFill>
                <a:latin typeface="맑은 고딕" pitchFamily="50" charset="-127"/>
                <a:ea typeface="맑은 고딕" pitchFamily="50" charset="-127"/>
              </a:rPr>
              <a:t>&gt;</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#include&lt;</a:t>
            </a:r>
            <a:r>
              <a:rPr lang="en-US" altLang="ko-KR" sz="1400" b="1" dirty="0" err="1">
                <a:solidFill>
                  <a:srgbClr val="002060"/>
                </a:solidFill>
                <a:latin typeface="맑은 고딕" pitchFamily="50" charset="-127"/>
                <a:ea typeface="맑은 고딕" pitchFamily="50" charset="-127"/>
              </a:rPr>
              <a:t>avr</a:t>
            </a:r>
            <a:r>
              <a:rPr lang="en-US" altLang="ko-KR" sz="1400" b="1" dirty="0">
                <a:solidFill>
                  <a:srgbClr val="002060"/>
                </a:solidFill>
                <a:latin typeface="맑은 고딕" pitchFamily="50" charset="-127"/>
                <a:ea typeface="맑은 고딕" pitchFamily="50" charset="-127"/>
              </a:rPr>
              <a:t>/</a:t>
            </a:r>
            <a:r>
              <a:rPr lang="en-US" altLang="ko-KR" sz="1400" b="1" dirty="0" err="1">
                <a:solidFill>
                  <a:srgbClr val="002060"/>
                </a:solidFill>
                <a:latin typeface="맑은 고딕" pitchFamily="50" charset="-127"/>
                <a:ea typeface="맑은 고딕" pitchFamily="50" charset="-127"/>
              </a:rPr>
              <a:t>interrupt.h</a:t>
            </a:r>
            <a:r>
              <a:rPr lang="en-US" altLang="ko-KR" sz="1400" b="1" dirty="0">
                <a:solidFill>
                  <a:srgbClr val="002060"/>
                </a:solidFill>
                <a:latin typeface="맑은 고딕" pitchFamily="50" charset="-127"/>
                <a:ea typeface="맑은 고딕" pitchFamily="50" charset="-127"/>
              </a:rPr>
              <a:t>&gt;</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#include&lt;</a:t>
            </a:r>
            <a:r>
              <a:rPr lang="en-US" altLang="ko-KR" sz="1400" b="1" dirty="0" err="1">
                <a:solidFill>
                  <a:srgbClr val="002060"/>
                </a:solidFill>
                <a:latin typeface="맑은 고딕" pitchFamily="50" charset="-127"/>
                <a:ea typeface="맑은 고딕" pitchFamily="50" charset="-127"/>
              </a:rPr>
              <a:t>util</a:t>
            </a:r>
            <a:r>
              <a:rPr lang="en-US" altLang="ko-KR" sz="1400" b="1" dirty="0">
                <a:solidFill>
                  <a:srgbClr val="002060"/>
                </a:solidFill>
                <a:latin typeface="맑은 고딕" pitchFamily="50" charset="-127"/>
                <a:ea typeface="맑은 고딕" pitchFamily="50" charset="-127"/>
              </a:rPr>
              <a:t>/</a:t>
            </a:r>
            <a:r>
              <a:rPr lang="en-US" altLang="ko-KR" sz="1400" b="1" dirty="0" err="1">
                <a:solidFill>
                  <a:srgbClr val="002060"/>
                </a:solidFill>
                <a:latin typeface="맑은 고딕" pitchFamily="50" charset="-127"/>
                <a:ea typeface="맑은 고딕" pitchFamily="50" charset="-127"/>
              </a:rPr>
              <a:t>delay.h</a:t>
            </a:r>
            <a:r>
              <a:rPr lang="en-US" altLang="ko-KR" sz="1400" b="1" dirty="0">
                <a:solidFill>
                  <a:srgbClr val="002060"/>
                </a:solidFill>
                <a:latin typeface="맑은 고딕" pitchFamily="50" charset="-127"/>
                <a:ea typeface="맑은 고딕" pitchFamily="50" charset="-127"/>
              </a:rPr>
              <a:t>&gt;</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unsigned char </a:t>
            </a:r>
            <a:r>
              <a:rPr lang="en-US" altLang="ko-KR" sz="1400" b="1" dirty="0" err="1">
                <a:solidFill>
                  <a:srgbClr val="002060"/>
                </a:solidFill>
                <a:latin typeface="맑은 고딕" pitchFamily="50" charset="-127"/>
                <a:ea typeface="맑은 고딕" pitchFamily="50" charset="-127"/>
              </a:rPr>
              <a:t>Time_STOP</a:t>
            </a:r>
            <a:r>
              <a:rPr lang="en-US" altLang="ko-KR" sz="1400" b="1" dirty="0">
                <a:solidFill>
                  <a:srgbClr val="002060"/>
                </a:solidFill>
                <a:latin typeface="맑은 고딕" pitchFamily="50" charset="-127"/>
                <a:ea typeface="맑은 고딕" pitchFamily="50" charset="-127"/>
              </a:rPr>
              <a:t> = 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SIGNAL(SIG_INTERRUPT0);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err="1">
                <a:solidFill>
                  <a:srgbClr val="002060"/>
                </a:solidFill>
                <a:latin typeface="맑은 고딕" pitchFamily="50" charset="-127"/>
                <a:ea typeface="맑은 고딕" pitchFamily="50" charset="-127"/>
              </a:rPr>
              <a:t>int</a:t>
            </a:r>
            <a:r>
              <a:rPr lang="en-US" altLang="ko-KR" sz="1400" b="1" dirty="0">
                <a:solidFill>
                  <a:srgbClr val="002060"/>
                </a:solidFill>
                <a:latin typeface="맑은 고딕" pitchFamily="50" charset="-127"/>
                <a:ea typeface="맑은 고딕" pitchFamily="50" charset="-127"/>
              </a:rPr>
              <a:t> main(){</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unsigned  char </a:t>
            </a:r>
            <a:r>
              <a:rPr lang="en-US" altLang="ko-KR" sz="1400" b="1" dirty="0" err="1">
                <a:solidFill>
                  <a:srgbClr val="002060"/>
                </a:solidFill>
                <a:latin typeface="맑은 고딕" pitchFamily="50" charset="-127"/>
                <a:ea typeface="맑은 고딕" pitchFamily="50" charset="-127"/>
              </a:rPr>
              <a:t>LED_Data</a:t>
            </a:r>
            <a:r>
              <a:rPr lang="en-US" altLang="ko-KR" sz="1400" b="1" dirty="0">
                <a:solidFill>
                  <a:srgbClr val="002060"/>
                </a:solidFill>
                <a:latin typeface="맑은 고딕" pitchFamily="50" charset="-127"/>
                <a:ea typeface="맑은 고딕" pitchFamily="50" charset="-127"/>
              </a:rPr>
              <a:t> = 0x01;</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DDRD = 0xFE;   	// Port D.0 </a:t>
            </a:r>
            <a:r>
              <a:rPr lang="en-US" altLang="ko-KR" sz="1400" b="1" dirty="0">
                <a:solidFill>
                  <a:srgbClr val="002060"/>
                </a:solidFill>
                <a:latin typeface="맑은 고딕" pitchFamily="50" charset="-127"/>
                <a:ea typeface="맑은 고딕" pitchFamily="50" charset="-127"/>
                <a:sym typeface="Wingdings" pitchFamily="2" charset="2"/>
              </a:rPr>
              <a:t></a:t>
            </a:r>
            <a:r>
              <a:rPr lang="en-US" altLang="ko-KR" sz="1400" b="1" dirty="0">
                <a:solidFill>
                  <a:srgbClr val="002060"/>
                </a:solidFill>
                <a:latin typeface="맑은 고딕" pitchFamily="50" charset="-127"/>
                <a:ea typeface="맑은 고딕" pitchFamily="50" charset="-127"/>
              </a:rPr>
              <a:t> Switch (INT0)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DDRE = 0xFF;    	// Port E </a:t>
            </a:r>
            <a:r>
              <a:rPr lang="en-US" altLang="ko-KR" sz="1400" b="1" dirty="0">
                <a:solidFill>
                  <a:srgbClr val="002060"/>
                </a:solidFill>
                <a:latin typeface="맑은 고딕" pitchFamily="50" charset="-127"/>
                <a:ea typeface="맑은 고딕" pitchFamily="50" charset="-127"/>
                <a:sym typeface="Wingdings" pitchFamily="2" charset="2"/>
              </a:rPr>
              <a:t> LED</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EICRA = 0x0F;    	// Detect policy of INT0, INT1 </a:t>
            </a:r>
            <a:r>
              <a:rPr lang="en-US" altLang="ko-KR" sz="1400" b="1" dirty="0">
                <a:solidFill>
                  <a:srgbClr val="002060"/>
                </a:solidFill>
                <a:latin typeface="맑은 고딕" pitchFamily="50" charset="-127"/>
                <a:ea typeface="맑은 고딕" pitchFamily="50" charset="-127"/>
                <a:sym typeface="Wingdings" pitchFamily="2" charset="2"/>
              </a:rPr>
              <a:t> </a:t>
            </a:r>
            <a:r>
              <a:rPr lang="en-US" altLang="ko-KR" sz="1400" b="1" dirty="0">
                <a:solidFill>
                  <a:srgbClr val="002060"/>
                </a:solidFill>
                <a:latin typeface="맑은 고딕" pitchFamily="50" charset="-127"/>
                <a:ea typeface="맑은 고딕" pitchFamily="50" charset="-127"/>
              </a:rPr>
              <a:t>rising edge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EICRB = 0x00;   	// others </a:t>
            </a:r>
            <a:r>
              <a:rPr lang="en-US" altLang="ko-KR" sz="1400" b="1" dirty="0">
                <a:solidFill>
                  <a:srgbClr val="002060"/>
                </a:solidFill>
                <a:latin typeface="맑은 고딕" pitchFamily="50" charset="-127"/>
                <a:ea typeface="맑은 고딕" pitchFamily="50" charset="-127"/>
                <a:sym typeface="Wingdings" pitchFamily="2" charset="2"/>
              </a:rPr>
              <a:t> low level</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EIMSK = 0x01;   	// Mask of INT0 </a:t>
            </a:r>
            <a:r>
              <a:rPr lang="en-US" altLang="ko-KR" sz="1400" b="1" dirty="0">
                <a:solidFill>
                  <a:srgbClr val="002060"/>
                </a:solidFill>
                <a:latin typeface="맑은 고딕" pitchFamily="50" charset="-127"/>
                <a:ea typeface="맑은 고딕" pitchFamily="50" charset="-127"/>
                <a:sym typeface="Wingdings" pitchFamily="2" charset="2"/>
              </a:rPr>
              <a:t> enable</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EIFR = 0x01;  		// Flag of INT0 </a:t>
            </a:r>
            <a:r>
              <a:rPr lang="en-US" altLang="ko-KR" sz="1400" b="1" dirty="0">
                <a:solidFill>
                  <a:srgbClr val="002060"/>
                </a:solidFill>
                <a:latin typeface="맑은 고딕" pitchFamily="50" charset="-127"/>
                <a:ea typeface="맑은 고딕" pitchFamily="50" charset="-127"/>
                <a:sym typeface="Wingdings" pitchFamily="2" charset="2"/>
              </a:rPr>
              <a:t> clear</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r>
              <a:rPr lang="en-US" altLang="ko-KR" sz="1400" b="1" dirty="0" err="1">
                <a:solidFill>
                  <a:srgbClr val="002060"/>
                </a:solidFill>
                <a:latin typeface="맑은 고딕" pitchFamily="50" charset="-127"/>
                <a:ea typeface="맑은 고딕" pitchFamily="50" charset="-127"/>
              </a:rPr>
              <a:t>sei</a:t>
            </a:r>
            <a:r>
              <a:rPr lang="en-US" altLang="ko-KR" sz="1400" b="1" dirty="0">
                <a:solidFill>
                  <a:srgbClr val="002060"/>
                </a:solidFill>
                <a:latin typeface="맑은 고딕" pitchFamily="50" charset="-127"/>
                <a:ea typeface="맑은 고딕" pitchFamily="50" charset="-127"/>
              </a:rPr>
              <a:t>();  			// global interrupt  mask -&gt; enable</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while(1)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PORTE = </a:t>
            </a:r>
            <a:r>
              <a:rPr lang="en-US" altLang="ko-KR" sz="1400" b="1" dirty="0" err="1">
                <a:solidFill>
                  <a:srgbClr val="002060"/>
                </a:solidFill>
                <a:latin typeface="맑은 고딕" pitchFamily="50" charset="-127"/>
                <a:ea typeface="맑은 고딕" pitchFamily="50" charset="-127"/>
              </a:rPr>
              <a:t>LED_Data</a:t>
            </a:r>
            <a:r>
              <a:rPr lang="en-US" altLang="ko-KR" sz="1400" b="1" dirty="0">
                <a:solidFill>
                  <a:srgbClr val="002060"/>
                </a:solidFill>
                <a:latin typeface="맑은 고딕" pitchFamily="50" charset="-127"/>
                <a:ea typeface="맑은 고딕" pitchFamily="50" charset="-127"/>
              </a:rPr>
              <a:t>;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if(</a:t>
            </a:r>
            <a:r>
              <a:rPr lang="en-US" altLang="ko-KR" sz="1400" b="1" dirty="0" err="1">
                <a:solidFill>
                  <a:srgbClr val="002060"/>
                </a:solidFill>
                <a:latin typeface="맑은 고딕" pitchFamily="50" charset="-127"/>
                <a:ea typeface="맑은 고딕" pitchFamily="50" charset="-127"/>
              </a:rPr>
              <a:t>Time_STOP</a:t>
            </a:r>
            <a:r>
              <a:rPr lang="en-US" altLang="ko-KR" sz="1400" b="1" dirty="0">
                <a:solidFill>
                  <a:srgbClr val="002060"/>
                </a:solidFill>
                <a:latin typeface="맑은 고딕" pitchFamily="50" charset="-127"/>
                <a:ea typeface="맑은 고딕" pitchFamily="50" charset="-127"/>
              </a:rPr>
              <a:t> == 0) {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if(</a:t>
            </a:r>
            <a:r>
              <a:rPr lang="en-US" altLang="ko-KR" sz="1400" b="1" dirty="0" err="1">
                <a:solidFill>
                  <a:srgbClr val="002060"/>
                </a:solidFill>
                <a:latin typeface="맑은 고딕" pitchFamily="50" charset="-127"/>
                <a:ea typeface="맑은 고딕" pitchFamily="50" charset="-127"/>
              </a:rPr>
              <a:t>LED_Data</a:t>
            </a:r>
            <a:r>
              <a:rPr lang="en-US" altLang="ko-KR" sz="1400" b="1" dirty="0">
                <a:solidFill>
                  <a:srgbClr val="002060"/>
                </a:solidFill>
                <a:latin typeface="맑은 고딕" pitchFamily="50" charset="-127"/>
                <a:ea typeface="맑은 고딕" pitchFamily="50" charset="-127"/>
              </a:rPr>
              <a:t> == 0x80)  </a:t>
            </a:r>
            <a:r>
              <a:rPr lang="en-US" altLang="ko-KR" sz="1400" b="1" dirty="0" err="1">
                <a:solidFill>
                  <a:srgbClr val="002060"/>
                </a:solidFill>
                <a:latin typeface="맑은 고딕" pitchFamily="50" charset="-127"/>
                <a:ea typeface="맑은 고딕" pitchFamily="50" charset="-127"/>
              </a:rPr>
              <a:t>LED_Data</a:t>
            </a:r>
            <a:r>
              <a:rPr lang="en-US" altLang="ko-KR" sz="1400" b="1" dirty="0">
                <a:solidFill>
                  <a:srgbClr val="002060"/>
                </a:solidFill>
                <a:latin typeface="맑은 고딕" pitchFamily="50" charset="-127"/>
                <a:ea typeface="맑은 고딕" pitchFamily="50" charset="-127"/>
              </a:rPr>
              <a:t> = 0x01;</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else </a:t>
            </a:r>
            <a:r>
              <a:rPr lang="en-US" altLang="ko-KR" sz="1400" b="1" dirty="0" err="1">
                <a:solidFill>
                  <a:srgbClr val="002060"/>
                </a:solidFill>
                <a:latin typeface="맑은 고딕" pitchFamily="50" charset="-127"/>
                <a:ea typeface="맑은 고딕" pitchFamily="50" charset="-127"/>
              </a:rPr>
              <a:t>LED_Data</a:t>
            </a:r>
            <a:r>
              <a:rPr lang="en-US" altLang="ko-KR" sz="1400" b="1" dirty="0">
                <a:solidFill>
                  <a:srgbClr val="002060"/>
                </a:solidFill>
                <a:latin typeface="맑은 고딕" pitchFamily="50" charset="-127"/>
                <a:ea typeface="맑은 고딕" pitchFamily="50" charset="-127"/>
              </a:rPr>
              <a:t> &lt;&lt;= 1;</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_</a:t>
            </a:r>
            <a:r>
              <a:rPr lang="en-US" altLang="ko-KR" sz="1400" b="1" dirty="0" err="1">
                <a:solidFill>
                  <a:srgbClr val="002060"/>
                </a:solidFill>
                <a:latin typeface="맑은 고딕" pitchFamily="50" charset="-127"/>
                <a:ea typeface="맑은 고딕" pitchFamily="50" charset="-127"/>
              </a:rPr>
              <a:t>delay_ms</a:t>
            </a:r>
            <a:r>
              <a:rPr lang="en-US" altLang="ko-KR" sz="1400" b="1" dirty="0">
                <a:solidFill>
                  <a:srgbClr val="002060"/>
                </a:solidFill>
                <a:latin typeface="맑은 고딕" pitchFamily="50" charset="-127"/>
                <a:ea typeface="맑은 고딕" pitchFamily="50" charset="-127"/>
              </a:rPr>
              <a:t>(100);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return 0; </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a:t>
            </a:r>
            <a:endParaRPr lang="ko-KR" altLang="ko-KR" sz="1400" b="1" dirty="0">
              <a:solidFill>
                <a:srgbClr val="002060"/>
              </a:solidFill>
              <a:latin typeface="맑은 고딕" pitchFamily="50" charset="-127"/>
              <a:ea typeface="맑은 고딕" pitchFamily="50" charset="-127"/>
            </a:endParaRPr>
          </a:p>
          <a:p>
            <a:pPr eaLnBrk="1" latinLnBrk="1" hangingPunct="1"/>
            <a:endParaRPr lang="en-US" altLang="ko-KR" sz="1400" b="1" dirty="0">
              <a:solidFill>
                <a:srgbClr val="002060"/>
              </a:solidFill>
              <a:latin typeface="맑은 고딕" pitchFamily="50" charset="-127"/>
              <a:ea typeface="맑은 고딕" pitchFamily="50" charset="-127"/>
            </a:endParaRPr>
          </a:p>
        </p:txBody>
      </p:sp>
    </p:spTree>
    <p:extLst>
      <p:ext uri="{BB962C8B-B14F-4D97-AF65-F5344CB8AC3E}">
        <p14:creationId xmlns:p14="http://schemas.microsoft.com/office/powerpoint/2010/main" val="3232779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dirty="0" smtClean="0"/>
              <a:t>Example</a:t>
            </a:r>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61</a:t>
            </a:fld>
            <a:endParaRPr lang="en-US" altLang="ko-KR"/>
          </a:p>
        </p:txBody>
      </p:sp>
      <p:sp>
        <p:nvSpPr>
          <p:cNvPr id="19459" name="TextBox 4"/>
          <p:cNvSpPr txBox="1">
            <a:spLocks noChangeArrowheads="1"/>
          </p:cNvSpPr>
          <p:nvPr/>
        </p:nvSpPr>
        <p:spPr bwMode="auto">
          <a:xfrm>
            <a:off x="2063552" y="1281464"/>
            <a:ext cx="3737177" cy="20313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400" b="1" dirty="0">
                <a:solidFill>
                  <a:srgbClr val="FF0000"/>
                </a:solidFill>
                <a:latin typeface="맑은 고딕" pitchFamily="50" charset="-127"/>
                <a:ea typeface="맑은 고딕" pitchFamily="50" charset="-127"/>
              </a:rPr>
              <a:t>ISR(SIG_INTERRUPT0</a:t>
            </a:r>
            <a:r>
              <a:rPr lang="en-US" altLang="ko-KR" sz="1400" b="1" dirty="0" smtClean="0">
                <a:solidFill>
                  <a:srgbClr val="FF0000"/>
                </a:solidFill>
                <a:latin typeface="맑은 고딕" pitchFamily="50" charset="-127"/>
                <a:ea typeface="맑은 고딕" pitchFamily="50" charset="-127"/>
              </a:rPr>
              <a:t>) </a:t>
            </a:r>
            <a:r>
              <a:rPr lang="en-US" altLang="ko-KR" sz="1400" b="1" dirty="0" smtClean="0">
                <a:solidFill>
                  <a:srgbClr val="002060"/>
                </a:solidFill>
                <a:latin typeface="맑은 고딕" pitchFamily="50" charset="-127"/>
                <a:ea typeface="맑은 고딕" pitchFamily="50" charset="-127"/>
              </a:rPr>
              <a:t>{      </a:t>
            </a:r>
            <a:r>
              <a:rPr lang="en-US" altLang="ko-KR" sz="1400" b="1" dirty="0">
                <a:solidFill>
                  <a:srgbClr val="002060"/>
                </a:solidFill>
                <a:latin typeface="맑은 고딕" pitchFamily="50" charset="-127"/>
                <a:ea typeface="맑은 고딕" pitchFamily="50" charset="-127"/>
              </a:rPr>
              <a:t>// ISR of INT0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cli();</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if(</a:t>
            </a:r>
            <a:r>
              <a:rPr lang="en-US" altLang="ko-KR" sz="1400" b="1" dirty="0" err="1">
                <a:solidFill>
                  <a:srgbClr val="002060"/>
                </a:solidFill>
                <a:latin typeface="맑은 고딕" pitchFamily="50" charset="-127"/>
                <a:ea typeface="맑은 고딕" pitchFamily="50" charset="-127"/>
              </a:rPr>
              <a:t>Time_STOP</a:t>
            </a:r>
            <a:r>
              <a:rPr lang="en-US" altLang="ko-KR" sz="1400" b="1" dirty="0">
                <a:solidFill>
                  <a:srgbClr val="002060"/>
                </a:solidFill>
                <a:latin typeface="맑은 고딕" pitchFamily="50" charset="-127"/>
                <a:ea typeface="맑은 고딕" pitchFamily="50" charset="-127"/>
              </a:rPr>
              <a:t> == 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r>
              <a:rPr lang="en-US" altLang="ko-KR" sz="1400" b="1" dirty="0" err="1">
                <a:solidFill>
                  <a:srgbClr val="002060"/>
                </a:solidFill>
                <a:latin typeface="맑은 고딕" pitchFamily="50" charset="-127"/>
                <a:ea typeface="맑은 고딕" pitchFamily="50" charset="-127"/>
              </a:rPr>
              <a:t>Time_STOP</a:t>
            </a:r>
            <a:r>
              <a:rPr lang="en-US" altLang="ko-KR" sz="1400" b="1" dirty="0">
                <a:solidFill>
                  <a:srgbClr val="002060"/>
                </a:solidFill>
                <a:latin typeface="맑은 고딕" pitchFamily="50" charset="-127"/>
                <a:ea typeface="맑은 고딕" pitchFamily="50" charset="-127"/>
              </a:rPr>
              <a:t> = 1;</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else</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r>
              <a:rPr lang="en-US" altLang="ko-KR" sz="1400" b="1" dirty="0" err="1">
                <a:solidFill>
                  <a:srgbClr val="002060"/>
                </a:solidFill>
                <a:latin typeface="맑은 고딕" pitchFamily="50" charset="-127"/>
                <a:ea typeface="맑은 고딕" pitchFamily="50" charset="-127"/>
              </a:rPr>
              <a:t>Time_STOP</a:t>
            </a:r>
            <a:r>
              <a:rPr lang="en-US" altLang="ko-KR" sz="1400" b="1" dirty="0">
                <a:solidFill>
                  <a:srgbClr val="002060"/>
                </a:solidFill>
                <a:latin typeface="맑은 고딕" pitchFamily="50" charset="-127"/>
                <a:ea typeface="맑은 고딕" pitchFamily="50" charset="-127"/>
              </a:rPr>
              <a:t> = 0;</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 	</a:t>
            </a:r>
            <a:r>
              <a:rPr lang="en-US" altLang="ko-KR" sz="1400" b="1" dirty="0" err="1">
                <a:solidFill>
                  <a:srgbClr val="002060"/>
                </a:solidFill>
                <a:latin typeface="맑은 고딕" pitchFamily="50" charset="-127"/>
                <a:ea typeface="맑은 고딕" pitchFamily="50" charset="-127"/>
              </a:rPr>
              <a:t>sei</a:t>
            </a:r>
            <a:r>
              <a:rPr lang="en-US" altLang="ko-KR" sz="1400" b="1" dirty="0">
                <a:solidFill>
                  <a:srgbClr val="002060"/>
                </a:solidFill>
                <a:latin typeface="맑은 고딕" pitchFamily="50" charset="-127"/>
                <a:ea typeface="맑은 고딕" pitchFamily="50" charset="-127"/>
              </a:rPr>
              <a:t>();</a:t>
            </a:r>
            <a:endParaRPr lang="ko-KR" altLang="ko-KR" sz="1400" b="1" dirty="0">
              <a:solidFill>
                <a:srgbClr val="002060"/>
              </a:solidFill>
              <a:latin typeface="맑은 고딕" pitchFamily="50" charset="-127"/>
              <a:ea typeface="맑은 고딕" pitchFamily="50" charset="-127"/>
            </a:endParaRPr>
          </a:p>
          <a:p>
            <a:pPr eaLnBrk="1" latinLnBrk="1" hangingPunct="1"/>
            <a:r>
              <a:rPr lang="en-US" altLang="ko-KR" sz="1400" b="1" dirty="0">
                <a:solidFill>
                  <a:srgbClr val="002060"/>
                </a:solidFill>
                <a:latin typeface="맑은 고딕" pitchFamily="50" charset="-127"/>
                <a:ea typeface="맑은 고딕" pitchFamily="50" charset="-127"/>
              </a:rPr>
              <a:t>}</a:t>
            </a:r>
            <a:endParaRPr lang="ko-KR" altLang="ko-KR" sz="1400" b="1" dirty="0">
              <a:solidFill>
                <a:srgbClr val="002060"/>
              </a:solidFill>
              <a:latin typeface="맑은 고딕" pitchFamily="50" charset="-127"/>
              <a:ea typeface="맑은 고딕" pitchFamily="50" charset="-127"/>
            </a:endParaRPr>
          </a:p>
          <a:p>
            <a:pPr eaLnBrk="1" hangingPunct="1"/>
            <a:endParaRPr lang="ko-KR" altLang="en-US" sz="1400" b="1" dirty="0">
              <a:latin typeface="맑은 고딕" pitchFamily="50" charset="-127"/>
              <a:ea typeface="맑은 고딕" pitchFamily="50" charset="-127"/>
            </a:endParaRPr>
          </a:p>
        </p:txBody>
      </p:sp>
    </p:spTree>
    <p:extLst>
      <p:ext uri="{BB962C8B-B14F-4D97-AF65-F5344CB8AC3E}">
        <p14:creationId xmlns:p14="http://schemas.microsoft.com/office/powerpoint/2010/main" val="28133414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Arduino ISR</a:t>
            </a:r>
          </a:p>
        </p:txBody>
      </p:sp>
      <p:sp>
        <p:nvSpPr>
          <p:cNvPr id="4" name="내용 개체 틀 3"/>
          <p:cNvSpPr>
            <a:spLocks noGrp="1"/>
          </p:cNvSpPr>
          <p:nvPr>
            <p:ph idx="1"/>
          </p:nvPr>
        </p:nvSpPr>
        <p:spPr/>
        <p:txBody>
          <a:bodyPr/>
          <a:lstStyle/>
          <a:p>
            <a:r>
              <a:rPr lang="en-US" altLang="ko-KR" dirty="0" smtClean="0"/>
              <a:t>Interrupt</a:t>
            </a:r>
            <a:r>
              <a:rPr lang="ko-KR" altLang="en-US" dirty="0" smtClean="0"/>
              <a:t> </a:t>
            </a:r>
            <a:r>
              <a:rPr lang="en-US" altLang="ko-KR" dirty="0" smtClean="0"/>
              <a:t>pin</a:t>
            </a:r>
          </a:p>
          <a:p>
            <a:pPr lvl="1"/>
            <a:r>
              <a:rPr lang="en-US" altLang="ko-KR" dirty="0"/>
              <a:t>D</a:t>
            </a:r>
            <a:r>
              <a:rPr lang="en-US" altLang="ko-KR" dirty="0" smtClean="0"/>
              <a:t>igital pin : 2(INT0), 3(INT1) in Uno</a:t>
            </a:r>
          </a:p>
          <a:p>
            <a:pPr lvl="1"/>
            <a:endParaRPr lang="en-US" altLang="ko-KR" dirty="0" smtClean="0"/>
          </a:p>
          <a:p>
            <a:r>
              <a:rPr lang="en-US" altLang="ko-KR" dirty="0" smtClean="0"/>
              <a:t>Functions for interrupt handling</a:t>
            </a:r>
          </a:p>
          <a:p>
            <a:pPr lvl="1"/>
            <a:r>
              <a:rPr lang="en-US" altLang="ko-KR" dirty="0" smtClean="0"/>
              <a:t>Registration of ISR : “</a:t>
            </a:r>
            <a:r>
              <a:rPr lang="en-US" altLang="ko-KR" dirty="0" err="1" smtClean="0"/>
              <a:t>attachInterrupt</a:t>
            </a:r>
            <a:r>
              <a:rPr lang="en-US" altLang="ko-KR" dirty="0" smtClean="0"/>
              <a:t>()”</a:t>
            </a:r>
          </a:p>
          <a:p>
            <a:pPr lvl="2"/>
            <a:r>
              <a:rPr lang="en-US" altLang="ko-KR" dirty="0" smtClean="0"/>
              <a:t>Options of interrupt sensing method</a:t>
            </a:r>
          </a:p>
          <a:p>
            <a:pPr lvl="3"/>
            <a:r>
              <a:rPr lang="en-US" altLang="ko-KR" dirty="0" smtClean="0"/>
              <a:t>FALLING, RISING, CHANGE, LOW</a:t>
            </a:r>
          </a:p>
          <a:p>
            <a:pPr lvl="1"/>
            <a:r>
              <a:rPr lang="en-US" altLang="ko-KR" dirty="0" smtClean="0"/>
              <a:t>Mapping digital pin to interrupt number : “</a:t>
            </a:r>
            <a:r>
              <a:rPr lang="en-US" altLang="ko-KR" dirty="0" err="1" smtClean="0"/>
              <a:t>digitalPinToInterrupt</a:t>
            </a:r>
            <a:r>
              <a:rPr lang="en-US" altLang="ko-KR" dirty="0" smtClean="0"/>
              <a:t>()”</a:t>
            </a:r>
          </a:p>
          <a:p>
            <a:pPr lvl="1"/>
            <a:r>
              <a:rPr lang="en-US" altLang="ko-KR" dirty="0"/>
              <a:t>ISR </a:t>
            </a:r>
            <a:r>
              <a:rPr lang="en-US" altLang="ko-KR" dirty="0" smtClean="0"/>
              <a:t>removal : “</a:t>
            </a:r>
            <a:r>
              <a:rPr lang="en-US" altLang="ko-KR" dirty="0" err="1" smtClean="0"/>
              <a:t>detachInterrupt</a:t>
            </a:r>
            <a:r>
              <a:rPr lang="en-US" altLang="ko-KR" dirty="0" smtClean="0"/>
              <a:t>()”</a:t>
            </a:r>
            <a:endParaRPr lang="en-US" altLang="ko-KR" dirty="0"/>
          </a:p>
          <a:p>
            <a:pPr lvl="1"/>
            <a:r>
              <a:rPr lang="en-US" altLang="ko-KR" dirty="0" smtClean="0"/>
              <a:t>Interrupt enabling/disabling : “interrupts()/</a:t>
            </a:r>
            <a:r>
              <a:rPr lang="en-US" altLang="ko-KR" dirty="0" err="1" smtClean="0"/>
              <a:t>nointerrupts</a:t>
            </a:r>
            <a:r>
              <a:rPr lang="en-US" altLang="ko-KR" dirty="0" smtClean="0"/>
              <a:t>()”</a:t>
            </a:r>
            <a:endParaRPr lang="ko-KR" altLang="en-US" dirty="0"/>
          </a:p>
          <a:p>
            <a:pPr lvl="1"/>
            <a:r>
              <a:rPr lang="en-US" altLang="ko-KR" dirty="0" smtClean="0"/>
              <a:t>ISR : no parameters, no return</a:t>
            </a:r>
          </a:p>
          <a:p>
            <a:pPr lvl="2"/>
            <a:r>
              <a:rPr lang="en-US" altLang="ko-KR" dirty="0" smtClean="0"/>
              <a:t>Use global variable for data exchange.</a:t>
            </a:r>
          </a:p>
          <a:p>
            <a:endParaRPr lang="en-US" altLang="ko-KR" dirty="0" smtClean="0"/>
          </a:p>
          <a:p>
            <a:endParaRPr lang="en-US" altLang="ko-KR" dirty="0" smtClean="0"/>
          </a:p>
          <a:p>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62</a:t>
            </a:fld>
            <a:endParaRPr lang="en-US" altLang="ko-KR"/>
          </a:p>
        </p:txBody>
      </p:sp>
      <p:sp>
        <p:nvSpPr>
          <p:cNvPr id="16" name="TextBox 4"/>
          <p:cNvSpPr txBox="1">
            <a:spLocks noChangeArrowheads="1"/>
          </p:cNvSpPr>
          <p:nvPr/>
        </p:nvSpPr>
        <p:spPr bwMode="auto">
          <a:xfrm>
            <a:off x="1500656" y="4741212"/>
            <a:ext cx="3894849" cy="1323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600" b="1" dirty="0" err="1">
                <a:solidFill>
                  <a:srgbClr val="002060"/>
                </a:solidFill>
                <a:latin typeface="맑은 고딕" panose="020B0503020000020004" pitchFamily="50" charset="-127"/>
                <a:ea typeface="맑은 고딕" panose="020B0503020000020004" pitchFamily="50" charset="-127"/>
              </a:rPr>
              <a:t>attachInterrupt</a:t>
            </a:r>
            <a:r>
              <a:rPr lang="en-US" altLang="ko-KR" sz="1600" b="1" dirty="0">
                <a:solidFill>
                  <a:srgbClr val="002060"/>
                </a:solidFill>
                <a:latin typeface="맑은 고딕" panose="020B0503020000020004" pitchFamily="50" charset="-127"/>
                <a:ea typeface="맑은 고딕" panose="020B0503020000020004" pitchFamily="50" charset="-127"/>
              </a:rPr>
              <a:t>(interrupt, ISR, mode);</a:t>
            </a:r>
          </a:p>
          <a:p>
            <a:pPr eaLnBrk="1" latinLnBrk="1" hangingPunct="1"/>
            <a:endParaRPr lang="en-US" altLang="ko-KR" sz="1600" b="1" dirty="0">
              <a:solidFill>
                <a:srgbClr val="002060"/>
              </a:solidFill>
              <a:latin typeface="맑은 고딕" panose="020B0503020000020004" pitchFamily="50" charset="-127"/>
              <a:ea typeface="맑은 고딕" panose="020B0503020000020004" pitchFamily="50" charset="-127"/>
            </a:endParaRPr>
          </a:p>
          <a:p>
            <a:pPr eaLnBrk="1" latinLnBrk="1" hangingPunct="1"/>
            <a:r>
              <a:rPr lang="en-US" altLang="ko-KR" sz="1600" b="1" dirty="0">
                <a:solidFill>
                  <a:srgbClr val="002060"/>
                </a:solidFill>
                <a:latin typeface="맑은 고딕" panose="020B0503020000020004" pitchFamily="50" charset="-127"/>
                <a:ea typeface="맑은 고딕" panose="020B0503020000020004" pitchFamily="50" charset="-127"/>
              </a:rPr>
              <a:t>* interrupt : interrupt </a:t>
            </a:r>
            <a:r>
              <a:rPr lang="ko-KR" altLang="en-US" sz="1600" b="1" dirty="0">
                <a:solidFill>
                  <a:srgbClr val="002060"/>
                </a:solidFill>
                <a:latin typeface="맑은 고딕" panose="020B0503020000020004" pitchFamily="50" charset="-127"/>
                <a:ea typeface="맑은 고딕" panose="020B0503020000020004" pitchFamily="50" charset="-127"/>
              </a:rPr>
              <a:t>번호</a:t>
            </a:r>
            <a:r>
              <a:rPr lang="en-US" altLang="ko-KR" sz="1600" b="1" dirty="0">
                <a:solidFill>
                  <a:srgbClr val="002060"/>
                </a:solidFill>
                <a:latin typeface="맑은 고딕" panose="020B0503020000020004" pitchFamily="50" charset="-127"/>
                <a:ea typeface="맑은 고딕" panose="020B0503020000020004" pitchFamily="50" charset="-127"/>
              </a:rPr>
              <a:t>.               </a:t>
            </a:r>
          </a:p>
          <a:p>
            <a:pPr eaLnBrk="1" latinLnBrk="1" hangingPunct="1"/>
            <a:r>
              <a:rPr lang="en-US" altLang="ko-KR" sz="1600" b="1" dirty="0">
                <a:solidFill>
                  <a:srgbClr val="002060"/>
                </a:solidFill>
                <a:latin typeface="맑은 고딕" panose="020B0503020000020004" pitchFamily="50" charset="-127"/>
                <a:ea typeface="맑은 고딕" panose="020B0503020000020004" pitchFamily="50" charset="-127"/>
              </a:rPr>
              <a:t>* ISR : interrupt service routine, </a:t>
            </a:r>
          </a:p>
          <a:p>
            <a:pPr eaLnBrk="1" latinLnBrk="1" hangingPunct="1"/>
            <a:r>
              <a:rPr lang="en-US" altLang="ko-KR" sz="1600" b="1" dirty="0">
                <a:solidFill>
                  <a:srgbClr val="002060"/>
                </a:solidFill>
                <a:latin typeface="맑은 고딕" panose="020B0503020000020004" pitchFamily="50" charset="-127"/>
                <a:ea typeface="맑은 고딕" panose="020B0503020000020004" pitchFamily="50" charset="-127"/>
              </a:rPr>
              <a:t>* mode : interrupt sensing method </a:t>
            </a:r>
          </a:p>
        </p:txBody>
      </p:sp>
      <p:sp>
        <p:nvSpPr>
          <p:cNvPr id="6" name="TextBox 4"/>
          <p:cNvSpPr txBox="1">
            <a:spLocks noChangeArrowheads="1"/>
          </p:cNvSpPr>
          <p:nvPr/>
        </p:nvSpPr>
        <p:spPr bwMode="auto">
          <a:xfrm>
            <a:off x="1500656" y="6200358"/>
            <a:ext cx="5466368"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600" b="1" dirty="0" err="1" smtClean="0">
                <a:solidFill>
                  <a:srgbClr val="002060"/>
                </a:solidFill>
                <a:latin typeface="+mn-lt"/>
              </a:rPr>
              <a:t>attachInterrupt</a:t>
            </a:r>
            <a:r>
              <a:rPr lang="en-US" altLang="ko-KR" sz="1600" b="1" dirty="0" smtClean="0">
                <a:solidFill>
                  <a:srgbClr val="002060"/>
                </a:solidFill>
                <a:latin typeface="+mn-lt"/>
              </a:rPr>
              <a:t>(</a:t>
            </a:r>
            <a:r>
              <a:rPr lang="en-US" altLang="ko-KR" sz="1600" b="1" dirty="0" err="1" smtClean="0">
                <a:solidFill>
                  <a:srgbClr val="002060"/>
                </a:solidFill>
                <a:latin typeface="+mn-lt"/>
              </a:rPr>
              <a:t>digitalPinToInterrupt</a:t>
            </a:r>
            <a:r>
              <a:rPr lang="en-US" altLang="ko-KR" sz="1600" b="1" dirty="0" smtClean="0">
                <a:solidFill>
                  <a:srgbClr val="002060"/>
                </a:solidFill>
                <a:latin typeface="+mn-lt"/>
              </a:rPr>
              <a:t>(pin</a:t>
            </a:r>
            <a:r>
              <a:rPr lang="en-US" altLang="ko-KR" sz="1600" b="1" dirty="0">
                <a:solidFill>
                  <a:srgbClr val="002060"/>
                </a:solidFill>
                <a:latin typeface="+mn-lt"/>
              </a:rPr>
              <a:t>), ISR, mode);</a:t>
            </a:r>
            <a:endParaRPr lang="en-US" altLang="ko-KR" sz="1050" b="1" dirty="0">
              <a:solidFill>
                <a:srgbClr val="002060"/>
              </a:solidFill>
              <a:latin typeface="+mn-lt"/>
              <a:ea typeface="맑은 고딕" panose="020B0503020000020004" pitchFamily="50" charset="-127"/>
            </a:endParaRPr>
          </a:p>
        </p:txBody>
      </p:sp>
    </p:spTree>
    <p:extLst>
      <p:ext uri="{BB962C8B-B14F-4D97-AF65-F5344CB8AC3E}">
        <p14:creationId xmlns:p14="http://schemas.microsoft.com/office/powerpoint/2010/main" val="31484589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smtClean="0"/>
              <a:t>Arduino ISR</a:t>
            </a:r>
          </a:p>
        </p:txBody>
      </p:sp>
      <p:sp>
        <p:nvSpPr>
          <p:cNvPr id="3" name="내용 개체 틀 2"/>
          <p:cNvSpPr>
            <a:spLocks noGrp="1"/>
          </p:cNvSpPr>
          <p:nvPr>
            <p:ph idx="1"/>
          </p:nvPr>
        </p:nvSpPr>
        <p:spPr/>
        <p:txBody>
          <a:bodyPr/>
          <a:lstStyle/>
          <a:p>
            <a:r>
              <a:rPr lang="en-US" altLang="ko-KR" dirty="0" smtClean="0"/>
              <a:t>Example</a:t>
            </a:r>
            <a:endParaRPr lang="ko-KR" altLang="en-US" dirty="0"/>
          </a:p>
        </p:txBody>
      </p:sp>
      <p:sp>
        <p:nvSpPr>
          <p:cNvPr id="2" name="슬라이드 번호 개체 틀 1"/>
          <p:cNvSpPr>
            <a:spLocks noGrp="1"/>
          </p:cNvSpPr>
          <p:nvPr>
            <p:ph type="sldNum" sz="quarter" idx="12"/>
          </p:nvPr>
        </p:nvSpPr>
        <p:spPr/>
        <p:txBody>
          <a:bodyPr/>
          <a:lstStyle/>
          <a:p>
            <a:fld id="{1B2B36C9-CCAF-4797-BD5B-BB87716FDD65}" type="slidenum">
              <a:rPr lang="en-US" altLang="ko-KR" smtClean="0"/>
              <a:pPr/>
              <a:t>63</a:t>
            </a:fld>
            <a:endParaRPr lang="en-US" altLang="ko-KR"/>
          </a:p>
        </p:txBody>
      </p:sp>
      <p:sp>
        <p:nvSpPr>
          <p:cNvPr id="5" name="TextBox 4"/>
          <p:cNvSpPr txBox="1">
            <a:spLocks noChangeArrowheads="1"/>
          </p:cNvSpPr>
          <p:nvPr/>
        </p:nvSpPr>
        <p:spPr bwMode="auto">
          <a:xfrm>
            <a:off x="2639617" y="1484785"/>
            <a:ext cx="5468741" cy="33239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0000"/>
                </a:solidFill>
                <a:latin typeface="Times New Roman" pitchFamily="18" charset="0"/>
                <a:ea typeface="굴림" charset="-127"/>
              </a:defRPr>
            </a:lvl1pPr>
            <a:lvl2pPr marL="742950" indent="-285750" eaLnBrk="0" hangingPunct="0">
              <a:defRPr sz="2400">
                <a:solidFill>
                  <a:srgbClr val="000000"/>
                </a:solidFill>
                <a:latin typeface="Times New Roman" pitchFamily="18" charset="0"/>
                <a:ea typeface="굴림" charset="-127"/>
              </a:defRPr>
            </a:lvl2pPr>
            <a:lvl3pPr marL="1143000" indent="-228600" eaLnBrk="0" hangingPunct="0">
              <a:defRPr sz="2400">
                <a:solidFill>
                  <a:srgbClr val="000000"/>
                </a:solidFill>
                <a:latin typeface="Times New Roman" pitchFamily="18" charset="0"/>
                <a:ea typeface="굴림" charset="-127"/>
              </a:defRPr>
            </a:lvl3pPr>
            <a:lvl4pPr marL="1600200" indent="-228600" eaLnBrk="0" hangingPunct="0">
              <a:defRPr sz="2400">
                <a:solidFill>
                  <a:srgbClr val="000000"/>
                </a:solidFill>
                <a:latin typeface="Times New Roman" pitchFamily="18" charset="0"/>
                <a:ea typeface="굴림" charset="-127"/>
              </a:defRPr>
            </a:lvl4pPr>
            <a:lvl5pPr marL="2057400" indent="-228600" eaLnBrk="0" hangingPunct="0">
              <a:defRPr sz="2400">
                <a:solidFill>
                  <a:srgbClr val="000000"/>
                </a:solidFill>
                <a:latin typeface="Times New Roman" pitchFamily="18" charset="0"/>
                <a:ea typeface="굴림" charset="-127"/>
              </a:defRPr>
            </a:lvl5pPr>
            <a:lvl6pPr marL="25146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6pPr>
            <a:lvl7pPr marL="29718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7pPr>
            <a:lvl8pPr marL="34290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8pPr>
            <a:lvl9pPr marL="3886200" indent="-228600" defTabSz="449263" eaLnBrk="0" fontAlgn="base" hangingPunct="0">
              <a:lnSpc>
                <a:spcPct val="96000"/>
              </a:lnSpc>
              <a:spcBef>
                <a:spcPct val="0"/>
              </a:spcBef>
              <a:spcAft>
                <a:spcPct val="0"/>
              </a:spcAft>
              <a:buClr>
                <a:srgbClr val="000000"/>
              </a:buClr>
              <a:buSzPct val="100000"/>
              <a:buFont typeface="굴림" charset="-127"/>
              <a:defRPr sz="2400">
                <a:solidFill>
                  <a:srgbClr val="000000"/>
                </a:solidFill>
                <a:latin typeface="Times New Roman" pitchFamily="18" charset="0"/>
                <a:ea typeface="굴림" charset="-127"/>
              </a:defRPr>
            </a:lvl9pPr>
          </a:lstStyle>
          <a:p>
            <a:pPr eaLnBrk="1" latinLnBrk="1" hangingPunct="1"/>
            <a:r>
              <a:rPr lang="en-US" altLang="ko-KR" sz="1400" b="1" dirty="0" err="1">
                <a:solidFill>
                  <a:srgbClr val="002060"/>
                </a:solidFill>
                <a:latin typeface="맑은 고딕" panose="020B0503020000020004" pitchFamily="50" charset="-127"/>
                <a:ea typeface="맑은 고딕" panose="020B0503020000020004" pitchFamily="50" charset="-127"/>
              </a:rPr>
              <a:t>int</a:t>
            </a:r>
            <a:r>
              <a:rPr lang="en-US" altLang="ko-KR" sz="1400" b="1" dirty="0">
                <a:solidFill>
                  <a:srgbClr val="002060"/>
                </a:solidFill>
                <a:latin typeface="맑은 고딕" panose="020B0503020000020004" pitchFamily="50" charset="-127"/>
                <a:ea typeface="맑은 고딕" panose="020B0503020000020004" pitchFamily="50" charset="-127"/>
              </a:rPr>
              <a:t> pin = 13;</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volatile </a:t>
            </a:r>
            <a:r>
              <a:rPr lang="en-US" altLang="ko-KR" sz="1400" b="1" dirty="0" err="1">
                <a:solidFill>
                  <a:srgbClr val="002060"/>
                </a:solidFill>
                <a:latin typeface="맑은 고딕" panose="020B0503020000020004" pitchFamily="50" charset="-127"/>
                <a:ea typeface="맑은 고딕" panose="020B0503020000020004" pitchFamily="50" charset="-127"/>
              </a:rPr>
              <a:t>int</a:t>
            </a:r>
            <a:r>
              <a:rPr lang="en-US" altLang="ko-KR" sz="1400" b="1" dirty="0">
                <a:solidFill>
                  <a:srgbClr val="002060"/>
                </a:solidFill>
                <a:latin typeface="맑은 고딕" panose="020B0503020000020004" pitchFamily="50" charset="-127"/>
                <a:ea typeface="맑은 고딕" panose="020B0503020000020004" pitchFamily="50" charset="-127"/>
              </a:rPr>
              <a:t> state = LOW;</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void setup()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t>
            </a:r>
            <a:r>
              <a:rPr lang="en-US" altLang="ko-KR" sz="1400" b="1" dirty="0" err="1">
                <a:solidFill>
                  <a:srgbClr val="002060"/>
                </a:solidFill>
                <a:latin typeface="맑은 고딕" panose="020B0503020000020004" pitchFamily="50" charset="-127"/>
                <a:ea typeface="맑은 고딕" panose="020B0503020000020004" pitchFamily="50" charset="-127"/>
              </a:rPr>
              <a:t>pinMode</a:t>
            </a:r>
            <a:r>
              <a:rPr lang="en-US" altLang="ko-KR" sz="1400" b="1" dirty="0">
                <a:solidFill>
                  <a:srgbClr val="002060"/>
                </a:solidFill>
                <a:latin typeface="맑은 고딕" panose="020B0503020000020004" pitchFamily="50" charset="-127"/>
                <a:ea typeface="맑은 고딕" panose="020B0503020000020004" pitchFamily="50" charset="-127"/>
              </a:rPr>
              <a:t>(pin, OUTPUT);</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t>
            </a:r>
            <a:r>
              <a:rPr lang="en-US" altLang="ko-KR" sz="1400" b="1" dirty="0" err="1">
                <a:solidFill>
                  <a:srgbClr val="002060"/>
                </a:solidFill>
                <a:latin typeface="맑은 고딕" panose="020B0503020000020004" pitchFamily="50" charset="-127"/>
                <a:ea typeface="맑은 고딕" panose="020B0503020000020004" pitchFamily="50" charset="-127"/>
              </a:rPr>
              <a:t>attachInterrupt</a:t>
            </a:r>
            <a:r>
              <a:rPr lang="en-US" altLang="ko-KR" sz="1400" b="1" dirty="0">
                <a:solidFill>
                  <a:srgbClr val="002060"/>
                </a:solidFill>
                <a:latin typeface="맑은 고딕" panose="020B0503020000020004" pitchFamily="50" charset="-127"/>
                <a:ea typeface="맑은 고딕" panose="020B0503020000020004" pitchFamily="50" charset="-127"/>
              </a:rPr>
              <a:t>(</a:t>
            </a:r>
            <a:r>
              <a:rPr lang="en-US" altLang="ko-KR" sz="1400" b="1" dirty="0" err="1">
                <a:solidFill>
                  <a:srgbClr val="002060"/>
                </a:solidFill>
                <a:latin typeface="맑은 고딕" panose="020B0503020000020004" pitchFamily="50" charset="-127"/>
                <a:ea typeface="맑은 고딕" panose="020B0503020000020004" pitchFamily="50" charset="-127"/>
              </a:rPr>
              <a:t>digitalPinToInterrupt</a:t>
            </a:r>
            <a:r>
              <a:rPr lang="en-US" altLang="ko-KR" sz="1400" b="1" dirty="0">
                <a:solidFill>
                  <a:srgbClr val="002060"/>
                </a:solidFill>
                <a:latin typeface="맑은 고딕" panose="020B0503020000020004" pitchFamily="50" charset="-127"/>
                <a:ea typeface="맑은 고딕" panose="020B0503020000020004" pitchFamily="50" charset="-127"/>
              </a:rPr>
              <a:t>(pin), blink, CHANGE);</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void loop()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t>
            </a:r>
            <a:r>
              <a:rPr lang="en-US" altLang="ko-KR" sz="1400" b="1" dirty="0" err="1">
                <a:solidFill>
                  <a:srgbClr val="002060"/>
                </a:solidFill>
                <a:latin typeface="맑은 고딕" panose="020B0503020000020004" pitchFamily="50" charset="-127"/>
                <a:ea typeface="맑은 고딕" panose="020B0503020000020004" pitchFamily="50" charset="-127"/>
              </a:rPr>
              <a:t>digitalWrite</a:t>
            </a:r>
            <a:r>
              <a:rPr lang="en-US" altLang="ko-KR" sz="1400" b="1" dirty="0">
                <a:solidFill>
                  <a:srgbClr val="002060"/>
                </a:solidFill>
                <a:latin typeface="맑은 고딕" panose="020B0503020000020004" pitchFamily="50" charset="-127"/>
                <a:ea typeface="맑은 고딕" panose="020B0503020000020004" pitchFamily="50" charset="-127"/>
              </a:rPr>
              <a:t>(pin, state);</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void blink() {</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    state = !state;</a:t>
            </a:r>
            <a:br>
              <a:rPr lang="en-US" altLang="ko-KR" sz="1400" b="1" dirty="0">
                <a:solidFill>
                  <a:srgbClr val="002060"/>
                </a:solidFill>
                <a:latin typeface="맑은 고딕" panose="020B0503020000020004" pitchFamily="50" charset="-127"/>
                <a:ea typeface="맑은 고딕" panose="020B0503020000020004" pitchFamily="50" charset="-127"/>
              </a:rPr>
            </a:br>
            <a:r>
              <a:rPr lang="en-US" altLang="ko-KR" sz="1400" b="1" dirty="0">
                <a:solidFill>
                  <a:srgbClr val="002060"/>
                </a:solidFill>
                <a:latin typeface="맑은 고딕" panose="020B0503020000020004" pitchFamily="50" charset="-127"/>
                <a:ea typeface="맑은 고딕" panose="020B0503020000020004" pitchFamily="50" charset="-127"/>
              </a:rPr>
              <a:t>}</a:t>
            </a:r>
            <a:endParaRPr lang="ko-KR" altLang="en-US" sz="1400" b="1" dirty="0">
              <a:solidFill>
                <a:srgbClr val="002060"/>
              </a:solidFill>
              <a:latin typeface="맑은 고딕" pitchFamily="50" charset="-127"/>
              <a:ea typeface="맑은 고딕" pitchFamily="50" charset="-127"/>
            </a:endParaRPr>
          </a:p>
        </p:txBody>
      </p:sp>
    </p:spTree>
    <p:extLst>
      <p:ext uri="{BB962C8B-B14F-4D97-AF65-F5344CB8AC3E}">
        <p14:creationId xmlns:p14="http://schemas.microsoft.com/office/powerpoint/2010/main" val="41738192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smtClean="0"/>
              <a:t>Changing the Location of IVT</a:t>
            </a:r>
          </a:p>
        </p:txBody>
      </p:sp>
      <p:sp>
        <p:nvSpPr>
          <p:cNvPr id="14339" name="내용 개체 틀 5"/>
          <p:cNvSpPr>
            <a:spLocks noGrp="1"/>
          </p:cNvSpPr>
          <p:nvPr>
            <p:ph idx="1"/>
          </p:nvPr>
        </p:nvSpPr>
        <p:spPr>
          <a:xfrm>
            <a:off x="838199" y="1023815"/>
            <a:ext cx="10448109" cy="5153148"/>
          </a:xfrm>
        </p:spPr>
        <p:txBody>
          <a:bodyPr/>
          <a:lstStyle/>
          <a:p>
            <a:r>
              <a:rPr lang="en-US" altLang="ko-KR" dirty="0" smtClean="0"/>
              <a:t>Moving IVT to boot section using IVSEL, IVCE.</a:t>
            </a:r>
          </a:p>
          <a:p>
            <a:r>
              <a:rPr lang="en-US" altLang="ko-KR" dirty="0" smtClean="0"/>
              <a:t>IVSEL(interrupt vector select) bit of MCUCR</a:t>
            </a:r>
          </a:p>
          <a:p>
            <a:pPr lvl="1"/>
            <a:r>
              <a:rPr lang="en-US" altLang="ko-KR" dirty="0" smtClean="0"/>
              <a:t>When the IVSEL bit is cleared (zero), the Interrupt Vectors are placed at the </a:t>
            </a:r>
            <a:r>
              <a:rPr lang="en-US" altLang="ko-KR" u="sng" dirty="0" smtClean="0"/>
              <a:t>start of the Flash </a:t>
            </a:r>
            <a:r>
              <a:rPr lang="en-US" altLang="ko-KR" dirty="0" smtClean="0"/>
              <a:t>memory. </a:t>
            </a:r>
          </a:p>
          <a:p>
            <a:pPr lvl="1"/>
            <a:r>
              <a:rPr lang="en-US" altLang="ko-KR" dirty="0" smtClean="0"/>
              <a:t>When this bit is set (one), the Interrupt Vectors are moved to the </a:t>
            </a:r>
            <a:r>
              <a:rPr lang="en-US" altLang="ko-KR" u="sng" dirty="0" smtClean="0"/>
              <a:t>beginning of the Boot Loader section of the Flash</a:t>
            </a:r>
            <a:r>
              <a:rPr lang="en-US" altLang="ko-KR" dirty="0" smtClean="0"/>
              <a:t>.</a:t>
            </a:r>
          </a:p>
          <a:p>
            <a:pPr lvl="1"/>
            <a:r>
              <a:rPr lang="en-US" altLang="ko-KR" dirty="0" smtClean="0"/>
              <a:t>The actual address of the start of the Boot Flash Section is determined by the BOOTSZ Fuses.</a:t>
            </a:r>
          </a:p>
          <a:p>
            <a:endParaRPr lang="en-US" altLang="ko-KR" dirty="0" smtClean="0"/>
          </a:p>
          <a:p>
            <a:r>
              <a:rPr lang="en-US" altLang="ko-KR" dirty="0" smtClean="0"/>
              <a:t>IVCE(interrupt vector change enable) bit of MCUCR</a:t>
            </a:r>
          </a:p>
          <a:p>
            <a:pPr lvl="1"/>
            <a:r>
              <a:rPr lang="en-US" altLang="ko-KR" dirty="0" smtClean="0"/>
              <a:t>To avoid unintentional changes of Interrupt Vector tables, a special write procedure must be followed to change the IVSEL bit:</a:t>
            </a:r>
          </a:p>
          <a:p>
            <a:pPr lvl="2"/>
            <a:r>
              <a:rPr lang="en-US" altLang="ko-KR" dirty="0" smtClean="0"/>
              <a:t>1. Write the Interrupt Vector Change Enable (IVCE) bit to one.</a:t>
            </a:r>
          </a:p>
          <a:p>
            <a:pPr lvl="2"/>
            <a:r>
              <a:rPr lang="en-US" altLang="ko-KR" dirty="0" smtClean="0"/>
              <a:t>2. Within four cycles, write the desired value to IVSEL while writing a zero to IVCE.</a:t>
            </a: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64</a:t>
            </a:fld>
            <a:endParaRPr lang="en-US" altLang="ko-K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74" y="5117046"/>
            <a:ext cx="6967358" cy="71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7978649" y="4755912"/>
            <a:ext cx="3865009" cy="1600438"/>
          </a:xfrm>
          <a:prstGeom prst="rect">
            <a:avLst/>
          </a:prstGeom>
          <a:noFill/>
        </p:spPr>
        <p:txBody>
          <a:bodyPr wrap="square">
            <a:spAutoFit/>
          </a:bodyPr>
          <a:lstStyle/>
          <a:p>
            <a:r>
              <a:rPr lang="en-US" altLang="ko-KR" sz="1400" b="1" dirty="0">
                <a:solidFill>
                  <a:srgbClr val="0070C0"/>
                </a:solidFill>
              </a:rPr>
              <a:t>void </a:t>
            </a:r>
            <a:r>
              <a:rPr lang="en-US" altLang="ko-KR" sz="1400" dirty="0" err="1">
                <a:solidFill>
                  <a:srgbClr val="0070C0"/>
                </a:solidFill>
              </a:rPr>
              <a:t>Move_interrupts</a:t>
            </a:r>
            <a:r>
              <a:rPr lang="en-US" altLang="ko-KR" sz="1400" dirty="0">
                <a:solidFill>
                  <a:srgbClr val="0070C0"/>
                </a:solidFill>
              </a:rPr>
              <a:t>(</a:t>
            </a:r>
            <a:r>
              <a:rPr lang="en-US" altLang="ko-KR" sz="1400" b="1" dirty="0">
                <a:solidFill>
                  <a:srgbClr val="0070C0"/>
                </a:solidFill>
              </a:rPr>
              <a:t>void</a:t>
            </a:r>
            <a:r>
              <a:rPr lang="en-US" altLang="ko-KR" sz="1400" dirty="0">
                <a:solidFill>
                  <a:srgbClr val="0070C0"/>
                </a:solidFill>
              </a:rPr>
              <a:t>)</a:t>
            </a:r>
          </a:p>
          <a:p>
            <a:r>
              <a:rPr lang="en-US" altLang="ko-KR" sz="1400" dirty="0">
                <a:solidFill>
                  <a:srgbClr val="0070C0"/>
                </a:solidFill>
              </a:rPr>
              <a:t>{</a:t>
            </a:r>
          </a:p>
          <a:p>
            <a:r>
              <a:rPr lang="en-US" altLang="ko-KR" sz="1400" dirty="0" smtClean="0">
                <a:solidFill>
                  <a:srgbClr val="0070C0"/>
                </a:solidFill>
              </a:rPr>
              <a:t>   /* </a:t>
            </a:r>
            <a:r>
              <a:rPr lang="en-US" altLang="ko-KR" sz="1400" i="1" dirty="0">
                <a:solidFill>
                  <a:srgbClr val="0070C0"/>
                </a:solidFill>
              </a:rPr>
              <a:t>Enable change of Interrupt Vectors </a:t>
            </a:r>
            <a:r>
              <a:rPr lang="en-US" altLang="ko-KR" sz="1400" dirty="0">
                <a:solidFill>
                  <a:srgbClr val="0070C0"/>
                </a:solidFill>
              </a:rPr>
              <a:t>*/</a:t>
            </a:r>
          </a:p>
          <a:p>
            <a:r>
              <a:rPr lang="en-US" altLang="ko-KR" sz="1400" dirty="0" smtClean="0">
                <a:solidFill>
                  <a:srgbClr val="0070C0"/>
                </a:solidFill>
              </a:rPr>
              <a:t>   MCUCR </a:t>
            </a:r>
            <a:r>
              <a:rPr lang="en-US" altLang="ko-KR" sz="1400" dirty="0">
                <a:solidFill>
                  <a:srgbClr val="0070C0"/>
                </a:solidFill>
              </a:rPr>
              <a:t>= (1&lt;&lt;IVCE);</a:t>
            </a:r>
          </a:p>
          <a:p>
            <a:r>
              <a:rPr lang="en-US" altLang="ko-KR" sz="1400" dirty="0" smtClean="0">
                <a:solidFill>
                  <a:srgbClr val="0070C0"/>
                </a:solidFill>
              </a:rPr>
              <a:t>   /* </a:t>
            </a:r>
            <a:r>
              <a:rPr lang="en-US" altLang="ko-KR" sz="1400" dirty="0">
                <a:solidFill>
                  <a:srgbClr val="0070C0"/>
                </a:solidFill>
              </a:rPr>
              <a:t>Move interrupts to Boot Flash section */</a:t>
            </a:r>
          </a:p>
          <a:p>
            <a:r>
              <a:rPr lang="en-US" altLang="ko-KR" sz="1400" dirty="0" smtClean="0">
                <a:solidFill>
                  <a:srgbClr val="0070C0"/>
                </a:solidFill>
              </a:rPr>
              <a:t>   MCUCR </a:t>
            </a:r>
            <a:r>
              <a:rPr lang="en-US" altLang="ko-KR" sz="1400" dirty="0">
                <a:solidFill>
                  <a:srgbClr val="0070C0"/>
                </a:solidFill>
              </a:rPr>
              <a:t>= (1&lt;&lt;IVSEL);</a:t>
            </a:r>
          </a:p>
          <a:p>
            <a:r>
              <a:rPr lang="en-US" altLang="ko-KR" sz="1400" dirty="0">
                <a:solidFill>
                  <a:srgbClr val="0070C0"/>
                </a:solidFill>
              </a:rPr>
              <a:t>}</a:t>
            </a:r>
            <a:endParaRPr lang="ko-KR" altLang="en-US" sz="1050" b="1" dirty="0">
              <a:solidFill>
                <a:srgbClr val="0070C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992526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a:t>Changing </a:t>
            </a:r>
            <a:r>
              <a:rPr lang="en-US" altLang="ko-KR" dirty="0" smtClean="0"/>
              <a:t>the Location of Reset Vector</a:t>
            </a:r>
          </a:p>
        </p:txBody>
      </p:sp>
      <p:sp>
        <p:nvSpPr>
          <p:cNvPr id="14339" name="내용 개체 틀 5"/>
          <p:cNvSpPr>
            <a:spLocks noGrp="1"/>
          </p:cNvSpPr>
          <p:nvPr>
            <p:ph idx="1"/>
          </p:nvPr>
        </p:nvSpPr>
        <p:spPr/>
        <p:txBody>
          <a:bodyPr>
            <a:normAutofit/>
          </a:bodyPr>
          <a:lstStyle/>
          <a:p>
            <a:r>
              <a:rPr lang="en-US" altLang="ko-KR" dirty="0" smtClean="0"/>
              <a:t>Changing reset vector using BOOTRST fuse bit.</a:t>
            </a:r>
          </a:p>
          <a:p>
            <a:r>
              <a:rPr lang="en-US" altLang="ko-KR" dirty="0" smtClean="0"/>
              <a:t>Reset Vector can also be moved to the start of the Boot Flash section by programming the BOOTRST Fuse.</a:t>
            </a:r>
          </a:p>
          <a:p>
            <a:pPr lvl="1"/>
            <a:endParaRPr lang="en-US" altLang="ko-KR" dirty="0" smtClean="0"/>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a:p>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65</a:t>
            </a:fld>
            <a:endParaRPr lang="en-US" altLang="ko-K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285" y="3424497"/>
            <a:ext cx="7927429" cy="1390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061166" y="4994079"/>
            <a:ext cx="4145366" cy="307777"/>
          </a:xfrm>
          <a:prstGeom prst="rect">
            <a:avLst/>
          </a:prstGeom>
          <a:noFill/>
        </p:spPr>
        <p:txBody>
          <a:bodyPr wrap="none">
            <a:spAutoFit/>
          </a:bodyPr>
          <a:lstStyle/>
          <a:p>
            <a:pPr marL="171450" indent="-171450">
              <a:buFont typeface="Arial" charset="0"/>
              <a:buChar char="•"/>
              <a:defRPr/>
            </a:pPr>
            <a:r>
              <a:rPr lang="en-US" altLang="ko-KR" sz="1400" dirty="0" smtClean="0">
                <a:latin typeface="맑은 고딕" panose="020B0503020000020004" pitchFamily="50" charset="-127"/>
                <a:ea typeface="맑은 고딕" panose="020B0503020000020004" pitchFamily="50" charset="-127"/>
              </a:rPr>
              <a:t>Fuse </a:t>
            </a:r>
            <a:r>
              <a:rPr lang="en-US" altLang="ko-KR" sz="1400" dirty="0">
                <a:latin typeface="맑은 고딕" panose="020B0503020000020004" pitchFamily="50" charset="-127"/>
                <a:ea typeface="맑은 고딕" panose="020B0503020000020004" pitchFamily="50" charset="-127"/>
              </a:rPr>
              <a:t>bit : 1 (</a:t>
            </a:r>
            <a:r>
              <a:rPr lang="en-US" altLang="ko-KR" sz="1400" dirty="0" err="1">
                <a:latin typeface="맑은 고딕" panose="020B0503020000020004" pitchFamily="50" charset="-127"/>
                <a:ea typeface="맑은 고딕" panose="020B0503020000020004" pitchFamily="50" charset="-127"/>
              </a:rPr>
              <a:t>unprogrammed</a:t>
            </a:r>
            <a:r>
              <a:rPr lang="en-US" altLang="ko-KR" sz="1400" dirty="0">
                <a:latin typeface="맑은 고딕" panose="020B0503020000020004" pitchFamily="50" charset="-127"/>
                <a:ea typeface="맑은 고딕" panose="020B0503020000020004" pitchFamily="50" charset="-127"/>
              </a:rPr>
              <a:t>), 0 (programmed)</a:t>
            </a:r>
            <a:endParaRPr lang="ko-KR" altLang="en-US" sz="1400" dirty="0">
              <a:latin typeface="맑은 고딕" panose="020B0503020000020004" pitchFamily="50" charset="-127"/>
              <a:ea typeface="맑은 고딕" panose="020B0503020000020004" pitchFamily="50" charset="-127"/>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813" y="2121197"/>
            <a:ext cx="6110878" cy="1052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4797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smtClean="0"/>
              <a:t>Changing the Size of Boot Section.</a:t>
            </a:r>
          </a:p>
        </p:txBody>
      </p:sp>
      <p:sp>
        <p:nvSpPr>
          <p:cNvPr id="14339" name="내용 개체 틀 5"/>
          <p:cNvSpPr>
            <a:spLocks noGrp="1"/>
          </p:cNvSpPr>
          <p:nvPr>
            <p:ph idx="1"/>
          </p:nvPr>
        </p:nvSpPr>
        <p:spPr/>
        <p:txBody>
          <a:bodyPr/>
          <a:lstStyle/>
          <a:p>
            <a:r>
              <a:rPr lang="en-US" altLang="ko-KR" dirty="0" smtClean="0">
                <a:sym typeface="Wingdings" pitchFamily="2" charset="2"/>
              </a:rPr>
              <a:t>The size of boot section is configured by BOOTSZ[1:0] fuse bits.</a:t>
            </a:r>
          </a:p>
          <a:p>
            <a:r>
              <a:rPr lang="en-US" altLang="ko-KR" dirty="0" smtClean="0"/>
              <a:t>The Actual address of the start of the Boot Flash Section is determined by the BOOTSZ Fuses.</a:t>
            </a:r>
          </a:p>
          <a:p>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66</a:t>
            </a:fld>
            <a:endParaRPr lang="en-US" altLang="ko-KR"/>
          </a:p>
        </p:txBody>
      </p:sp>
      <p:pic>
        <p:nvPicPr>
          <p:cNvPr id="3" name="그림 2"/>
          <p:cNvPicPr>
            <a:picLocks noChangeAspect="1"/>
          </p:cNvPicPr>
          <p:nvPr/>
        </p:nvPicPr>
        <p:blipFill>
          <a:blip r:embed="rId2"/>
          <a:stretch>
            <a:fillRect/>
          </a:stretch>
        </p:blipFill>
        <p:spPr>
          <a:xfrm>
            <a:off x="1530148" y="2146466"/>
            <a:ext cx="8889274" cy="1893086"/>
          </a:xfrm>
          <a:prstGeom prst="rect">
            <a:avLst/>
          </a:prstGeom>
        </p:spPr>
      </p:pic>
    </p:spTree>
    <p:extLst>
      <p:ext uri="{BB962C8B-B14F-4D97-AF65-F5344CB8AC3E}">
        <p14:creationId xmlns:p14="http://schemas.microsoft.com/office/powerpoint/2010/main" val="16447074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Read-While-Write Self-Programming</a:t>
            </a:r>
            <a:endParaRPr lang="en-US" altLang="ko-KR" dirty="0" smtClean="0"/>
          </a:p>
        </p:txBody>
      </p:sp>
      <p:sp>
        <p:nvSpPr>
          <p:cNvPr id="14339" name="내용 개체 틀 5"/>
          <p:cNvSpPr>
            <a:spLocks noGrp="1"/>
          </p:cNvSpPr>
          <p:nvPr>
            <p:ph idx="1"/>
          </p:nvPr>
        </p:nvSpPr>
        <p:spPr/>
        <p:txBody>
          <a:bodyPr>
            <a:normAutofit/>
          </a:bodyPr>
          <a:lstStyle/>
          <a:p>
            <a:r>
              <a:rPr lang="en-US" altLang="ko-KR" dirty="0" smtClean="0"/>
              <a:t>Boot Loader Support feature of ATmega328 provides a real Read-While-Write Self-Programming mechanism for downloading and uploading program code by the MCU itself. </a:t>
            </a:r>
          </a:p>
          <a:p>
            <a:pPr lvl="1"/>
            <a:endParaRPr lang="en-US" altLang="ko-KR" dirty="0" smtClean="0"/>
          </a:p>
          <a:p>
            <a:pPr lvl="1"/>
            <a:r>
              <a:rPr lang="en-US" altLang="ko-KR" dirty="0" smtClean="0"/>
              <a:t>Allows flexible application software updates controlled by the MCU using a Flash-resident Boot Loader program. </a:t>
            </a:r>
          </a:p>
          <a:p>
            <a:pPr lvl="1"/>
            <a:endParaRPr lang="en-US" altLang="ko-KR" dirty="0" smtClean="0"/>
          </a:p>
          <a:p>
            <a:pPr lvl="1"/>
            <a:r>
              <a:rPr lang="en-US" altLang="ko-KR" dirty="0" smtClean="0"/>
              <a:t>Boot Loader program can use any available data interface and associated protocol to read code and write (program) that code into the Flash memory, or read the code from the program memory. </a:t>
            </a:r>
          </a:p>
          <a:p>
            <a:pPr lvl="1"/>
            <a:endParaRPr lang="en-US" altLang="ko-KR" dirty="0" smtClean="0"/>
          </a:p>
          <a:p>
            <a:pPr lvl="1"/>
            <a:r>
              <a:rPr lang="en-US" altLang="ko-KR" dirty="0" smtClean="0"/>
              <a:t>The program code within the Boot Loader section has the capability to write into the entire Flash, including the Boot Loader memory. </a:t>
            </a:r>
          </a:p>
          <a:p>
            <a:pPr lvl="1"/>
            <a:endParaRPr lang="en-US" altLang="ko-KR" dirty="0" smtClean="0"/>
          </a:p>
          <a:p>
            <a:pPr lvl="1"/>
            <a:r>
              <a:rPr lang="en-US" altLang="ko-KR" dirty="0" smtClean="0"/>
              <a:t>The Boot Loader can thus even modify itself, and it can also erase itself from the code if the feature is not needed anymore.</a:t>
            </a:r>
          </a:p>
          <a:p>
            <a:pPr lvl="1"/>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67</a:t>
            </a:fld>
            <a:endParaRPr lang="en-US" altLang="ko-KR"/>
          </a:p>
        </p:txBody>
      </p:sp>
    </p:spTree>
    <p:extLst>
      <p:ext uri="{BB962C8B-B14F-4D97-AF65-F5344CB8AC3E}">
        <p14:creationId xmlns:p14="http://schemas.microsoft.com/office/powerpoint/2010/main" val="1094297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Read-While-Write Self-Programming</a:t>
            </a:r>
            <a:endParaRPr lang="en-US" altLang="ko-KR" dirty="0" smtClean="0"/>
          </a:p>
        </p:txBody>
      </p:sp>
      <p:sp>
        <p:nvSpPr>
          <p:cNvPr id="14339" name="내용 개체 틀 5"/>
          <p:cNvSpPr>
            <a:spLocks noGrp="1"/>
          </p:cNvSpPr>
          <p:nvPr>
            <p:ph idx="1"/>
          </p:nvPr>
        </p:nvSpPr>
        <p:spPr/>
        <p:txBody>
          <a:bodyPr>
            <a:normAutofit/>
          </a:bodyPr>
          <a:lstStyle/>
          <a:p>
            <a:r>
              <a:rPr lang="en-US" altLang="ko-KR" dirty="0" smtClean="0"/>
              <a:t>Additionally, flash memory is divided into </a:t>
            </a:r>
            <a:r>
              <a:rPr lang="en-US" altLang="ko-KR" u="sng" dirty="0" smtClean="0"/>
              <a:t>two fixed section.</a:t>
            </a:r>
          </a:p>
          <a:p>
            <a:pPr lvl="1"/>
            <a:r>
              <a:rPr lang="en-US" altLang="ko-KR" dirty="0" smtClean="0"/>
              <a:t>Read-While-Write (RWW) section</a:t>
            </a:r>
          </a:p>
          <a:p>
            <a:pPr lvl="2"/>
            <a:r>
              <a:rPr lang="en-US" altLang="ko-KR" b="0" dirty="0" smtClean="0"/>
              <a:t>When </a:t>
            </a:r>
            <a:r>
              <a:rPr lang="en-US" altLang="ko-KR" b="0" dirty="0"/>
              <a:t>erasing or writing a page located inside the RWW section, the NRWW section can be read </a:t>
            </a:r>
            <a:r>
              <a:rPr lang="en-US" altLang="ko-KR" b="0" dirty="0" smtClean="0"/>
              <a:t>during the operation.</a:t>
            </a:r>
          </a:p>
          <a:p>
            <a:pPr lvl="2"/>
            <a:r>
              <a:rPr lang="en-US" altLang="ko-KR" b="0" dirty="0" smtClean="0"/>
              <a:t>If </a:t>
            </a:r>
            <a:r>
              <a:rPr lang="en-US" altLang="ko-KR" b="0" dirty="0"/>
              <a:t>a Boot Loader software update is programming a page inside the RWW section, it is possible to read </a:t>
            </a:r>
            <a:r>
              <a:rPr lang="en-US" altLang="ko-KR" b="0" dirty="0" smtClean="0"/>
              <a:t>code only from NRWW section of the Flash.</a:t>
            </a:r>
            <a:endParaRPr lang="en-US" altLang="ko-KR" dirty="0" smtClean="0"/>
          </a:p>
          <a:p>
            <a:pPr lvl="1"/>
            <a:endParaRPr lang="en-US" altLang="ko-KR" dirty="0" smtClean="0"/>
          </a:p>
          <a:p>
            <a:pPr lvl="1"/>
            <a:r>
              <a:rPr lang="en-US" altLang="ko-KR" dirty="0" smtClean="0"/>
              <a:t>No Read-While-Write (NRWW) section :</a:t>
            </a:r>
          </a:p>
          <a:p>
            <a:pPr lvl="2"/>
            <a:r>
              <a:rPr lang="en-US" altLang="ko-KR" b="0" dirty="0"/>
              <a:t>When erasing or writing a page located inside the NRWW section, the CPU is halted during the </a:t>
            </a:r>
            <a:r>
              <a:rPr lang="en-US" altLang="ko-KR" b="0" dirty="0" smtClean="0"/>
              <a:t>entire operation.</a:t>
            </a:r>
          </a:p>
          <a:p>
            <a:pPr lvl="2"/>
            <a:r>
              <a:rPr lang="en-US" altLang="ko-KR" b="0" dirty="0" smtClean="0"/>
              <a:t>The </a:t>
            </a:r>
            <a:r>
              <a:rPr lang="en-US" altLang="ko-KR" b="0" dirty="0"/>
              <a:t>code located in the NRWW section can be read when the Boot Loader software is updating a page in </a:t>
            </a:r>
            <a:r>
              <a:rPr lang="en-US" altLang="ko-KR" b="0" dirty="0" smtClean="0"/>
              <a:t>the RWW </a:t>
            </a:r>
            <a:r>
              <a:rPr lang="en-US" altLang="ko-KR" b="0" dirty="0"/>
              <a:t>section. </a:t>
            </a:r>
            <a:endParaRPr lang="en-US" altLang="ko-KR" b="0" dirty="0" smtClean="0"/>
          </a:p>
          <a:p>
            <a:pPr lvl="2"/>
            <a:r>
              <a:rPr lang="en-US" altLang="ko-KR" b="0" dirty="0" smtClean="0"/>
              <a:t>When </a:t>
            </a:r>
            <a:r>
              <a:rPr lang="en-US" altLang="ko-KR" b="0" dirty="0"/>
              <a:t>the Boot Loader code updates the NRWW section, the CPU is halted during the </a:t>
            </a:r>
            <a:r>
              <a:rPr lang="en-US" altLang="ko-KR" b="0" dirty="0" smtClean="0"/>
              <a:t>entire Page </a:t>
            </a:r>
            <a:r>
              <a:rPr lang="en-US" altLang="ko-KR" b="0" dirty="0"/>
              <a:t>Erase or Page Write operation.</a:t>
            </a:r>
            <a:endParaRPr lang="en-US" altLang="ko-KR" b="0" dirty="0" smtClean="0"/>
          </a:p>
          <a:p>
            <a:pPr lvl="2"/>
            <a:endParaRPr lang="en-US" altLang="ko-KR" b="0" dirty="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68</a:t>
            </a:fld>
            <a:endParaRPr lang="en-US" altLang="ko-KR"/>
          </a:p>
        </p:txBody>
      </p:sp>
      <p:pic>
        <p:nvPicPr>
          <p:cNvPr id="7" name="그림 6"/>
          <p:cNvPicPr>
            <a:picLocks noChangeAspect="1"/>
          </p:cNvPicPr>
          <p:nvPr/>
        </p:nvPicPr>
        <p:blipFill>
          <a:blip r:embed="rId2"/>
          <a:stretch>
            <a:fillRect/>
          </a:stretch>
        </p:blipFill>
        <p:spPr>
          <a:xfrm>
            <a:off x="2575968" y="4984428"/>
            <a:ext cx="7545569" cy="1371922"/>
          </a:xfrm>
          <a:prstGeom prst="rect">
            <a:avLst/>
          </a:prstGeom>
        </p:spPr>
      </p:pic>
    </p:spTree>
    <p:extLst>
      <p:ext uri="{BB962C8B-B14F-4D97-AF65-F5344CB8AC3E}">
        <p14:creationId xmlns:p14="http://schemas.microsoft.com/office/powerpoint/2010/main" val="39082971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Read-While-Write Self-Programming</a:t>
            </a:r>
            <a:endParaRPr lang="en-US" altLang="ko-KR" dirty="0" smtClean="0"/>
          </a:p>
        </p:txBody>
      </p:sp>
      <p:sp>
        <p:nvSpPr>
          <p:cNvPr id="14339" name="내용 개체 틀 5"/>
          <p:cNvSpPr>
            <a:spLocks noGrp="1"/>
          </p:cNvSpPr>
          <p:nvPr>
            <p:ph idx="1"/>
          </p:nvPr>
        </p:nvSpPr>
        <p:spPr/>
        <p:txBody>
          <a:bodyPr/>
          <a:lstStyle/>
          <a:p>
            <a:r>
              <a:rPr lang="en-US" altLang="ko-KR" smtClean="0">
                <a:sym typeface="Wingdings" pitchFamily="2" charset="2"/>
              </a:rPr>
              <a:t>Configuration of RWW/NRWW according to BOOTSZ[1:0] fuses</a:t>
            </a:r>
          </a:p>
          <a:p>
            <a:pPr lvl="2"/>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69</a:t>
            </a:fld>
            <a:endParaRPr lang="en-US" altLang="ko-KR"/>
          </a:p>
        </p:txBody>
      </p:sp>
      <p:pic>
        <p:nvPicPr>
          <p:cNvPr id="5" name="그림 4"/>
          <p:cNvPicPr>
            <a:picLocks noChangeAspect="1"/>
          </p:cNvPicPr>
          <p:nvPr/>
        </p:nvPicPr>
        <p:blipFill>
          <a:blip r:embed="rId2"/>
          <a:stretch>
            <a:fillRect/>
          </a:stretch>
        </p:blipFill>
        <p:spPr>
          <a:xfrm>
            <a:off x="1645920" y="1858675"/>
            <a:ext cx="4679690" cy="4318288"/>
          </a:xfrm>
          <a:prstGeom prst="rect">
            <a:avLst/>
          </a:prstGeom>
        </p:spPr>
      </p:pic>
      <p:pic>
        <p:nvPicPr>
          <p:cNvPr id="3" name="그림 2"/>
          <p:cNvPicPr>
            <a:picLocks noChangeAspect="1"/>
          </p:cNvPicPr>
          <p:nvPr/>
        </p:nvPicPr>
        <p:blipFill>
          <a:blip r:embed="rId3"/>
          <a:stretch>
            <a:fillRect/>
          </a:stretch>
        </p:blipFill>
        <p:spPr>
          <a:xfrm>
            <a:off x="6705599" y="1858675"/>
            <a:ext cx="3608632" cy="4158948"/>
          </a:xfrm>
          <a:prstGeom prst="rect">
            <a:avLst/>
          </a:prstGeom>
        </p:spPr>
      </p:pic>
      <p:sp>
        <p:nvSpPr>
          <p:cNvPr id="10" name="TextBox 9"/>
          <p:cNvSpPr txBox="1"/>
          <p:nvPr/>
        </p:nvSpPr>
        <p:spPr>
          <a:xfrm>
            <a:off x="6252755" y="6112768"/>
            <a:ext cx="4355488" cy="307777"/>
          </a:xfrm>
          <a:prstGeom prst="rect">
            <a:avLst/>
          </a:prstGeom>
          <a:noFill/>
        </p:spPr>
        <p:txBody>
          <a:bodyPr wrap="none">
            <a:spAutoFit/>
          </a:bodyPr>
          <a:lstStyle/>
          <a:p>
            <a:pPr marL="171450" indent="-171450">
              <a:buFont typeface="Arial" charset="0"/>
              <a:buChar char="•"/>
              <a:defRPr/>
            </a:pPr>
            <a:r>
              <a:rPr lang="en-US" altLang="ko-KR" sz="1400" b="1" dirty="0" smtClean="0">
                <a:latin typeface="맑은 고딕" panose="020B0503020000020004" pitchFamily="50" charset="-127"/>
                <a:ea typeface="맑은 고딕" panose="020B0503020000020004" pitchFamily="50" charset="-127"/>
              </a:rPr>
              <a:t>Fuse </a:t>
            </a:r>
            <a:r>
              <a:rPr lang="en-US" altLang="ko-KR" sz="1400" b="1" dirty="0">
                <a:latin typeface="맑은 고딕" panose="020B0503020000020004" pitchFamily="50" charset="-127"/>
                <a:ea typeface="맑은 고딕" panose="020B0503020000020004" pitchFamily="50" charset="-127"/>
              </a:rPr>
              <a:t>bit : 1 (</a:t>
            </a:r>
            <a:r>
              <a:rPr lang="en-US" altLang="ko-KR" sz="1400" b="1" dirty="0" err="1">
                <a:latin typeface="맑은 고딕" panose="020B0503020000020004" pitchFamily="50" charset="-127"/>
                <a:ea typeface="맑은 고딕" panose="020B0503020000020004" pitchFamily="50" charset="-127"/>
              </a:rPr>
              <a:t>unprogrammed</a:t>
            </a:r>
            <a:r>
              <a:rPr lang="en-US" altLang="ko-KR" sz="1400" b="1" dirty="0">
                <a:latin typeface="맑은 고딕" panose="020B0503020000020004" pitchFamily="50" charset="-127"/>
                <a:ea typeface="맑은 고딕" panose="020B0503020000020004" pitchFamily="50" charset="-127"/>
              </a:rPr>
              <a:t>), 0 (programmed)</a:t>
            </a:r>
            <a:endParaRPr lang="ko-KR"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38986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7"/>
          <p:cNvSpPr>
            <a:spLocks noGrp="1"/>
          </p:cNvSpPr>
          <p:nvPr>
            <p:ph type="title"/>
          </p:nvPr>
        </p:nvSpPr>
        <p:spPr/>
        <p:txBody>
          <a:bodyPr/>
          <a:lstStyle/>
          <a:p>
            <a:r>
              <a:rPr lang="en-US" altLang="ko-KR" dirty="0" smtClean="0"/>
              <a:t>ATmega328 Processor</a:t>
            </a:r>
            <a:endParaRPr lang="ko-KR" altLang="en-US" dirty="0" smtClean="0"/>
          </a:p>
        </p:txBody>
      </p:sp>
      <p:sp>
        <p:nvSpPr>
          <p:cNvPr id="14339" name="내용 개체 틀 6"/>
          <p:cNvSpPr>
            <a:spLocks noGrp="1"/>
          </p:cNvSpPr>
          <p:nvPr>
            <p:ph idx="1"/>
          </p:nvPr>
        </p:nvSpPr>
        <p:spPr/>
        <p:txBody>
          <a:bodyPr/>
          <a:lstStyle/>
          <a:p>
            <a:r>
              <a:rPr lang="en-US" altLang="ko-KR" smtClean="0"/>
              <a:t>Block diagram of ATmega328</a:t>
            </a:r>
            <a:endParaRPr lang="en-US" altLang="ko-KR" dirty="0" smtClean="0"/>
          </a:p>
        </p:txBody>
      </p:sp>
      <p:pic>
        <p:nvPicPr>
          <p:cNvPr id="6" name="그림 5"/>
          <p:cNvPicPr>
            <a:picLocks noChangeAspect="1"/>
          </p:cNvPicPr>
          <p:nvPr/>
        </p:nvPicPr>
        <p:blipFill>
          <a:blip r:embed="rId3"/>
          <a:stretch>
            <a:fillRect/>
          </a:stretch>
        </p:blipFill>
        <p:spPr>
          <a:xfrm>
            <a:off x="4990526" y="140193"/>
            <a:ext cx="4960241" cy="6717807"/>
          </a:xfrm>
          <a:prstGeom prst="rect">
            <a:avLst/>
          </a:prstGeom>
        </p:spPr>
      </p:pic>
      <p:sp>
        <p:nvSpPr>
          <p:cNvPr id="9" name="슬라이드 번호 개체 틀 8"/>
          <p:cNvSpPr>
            <a:spLocks noGrp="1"/>
          </p:cNvSpPr>
          <p:nvPr>
            <p:ph type="sldNum" sz="quarter" idx="12"/>
          </p:nvPr>
        </p:nvSpPr>
        <p:spPr/>
        <p:txBody>
          <a:bodyPr/>
          <a:lstStyle/>
          <a:p>
            <a:fld id="{2D142775-8AFA-4C0E-ABB6-453B16820F48}" type="slidenum">
              <a:rPr lang="ko-KR" altLang="en-US" smtClean="0"/>
              <a:t>7</a:t>
            </a:fld>
            <a:endParaRPr lang="ko-KR" altLang="en-US"/>
          </a:p>
        </p:txBody>
      </p:sp>
    </p:spTree>
    <p:extLst>
      <p:ext uri="{BB962C8B-B14F-4D97-AF65-F5344CB8AC3E}">
        <p14:creationId xmlns:p14="http://schemas.microsoft.com/office/powerpoint/2010/main" val="40019625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Read-While-Write Self-Programming</a:t>
            </a:r>
            <a:endParaRPr lang="en-US" altLang="ko-KR" dirty="0" smtClean="0"/>
          </a:p>
        </p:txBody>
      </p:sp>
      <p:sp>
        <p:nvSpPr>
          <p:cNvPr id="14339" name="내용 개체 틀 5"/>
          <p:cNvSpPr>
            <a:spLocks noGrp="1"/>
          </p:cNvSpPr>
          <p:nvPr>
            <p:ph idx="1"/>
          </p:nvPr>
        </p:nvSpPr>
        <p:spPr/>
        <p:txBody>
          <a:bodyPr/>
          <a:lstStyle/>
          <a:p>
            <a:r>
              <a:rPr lang="en-US" altLang="ko-KR" smtClean="0">
                <a:sym typeface="Wingdings" pitchFamily="2" charset="2"/>
              </a:rPr>
              <a:t>Configuration of RWW/NRWW according to BOOTSZ[1:0] fuses</a:t>
            </a:r>
          </a:p>
          <a:p>
            <a:pPr lvl="2"/>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70</a:t>
            </a:fld>
            <a:endParaRPr lang="en-US" altLang="ko-KR"/>
          </a:p>
        </p:txBody>
      </p:sp>
      <p:sp>
        <p:nvSpPr>
          <p:cNvPr id="10" name="TextBox 9"/>
          <p:cNvSpPr txBox="1"/>
          <p:nvPr/>
        </p:nvSpPr>
        <p:spPr>
          <a:xfrm>
            <a:off x="6252755" y="6158897"/>
            <a:ext cx="4355488" cy="307777"/>
          </a:xfrm>
          <a:prstGeom prst="rect">
            <a:avLst/>
          </a:prstGeom>
          <a:noFill/>
        </p:spPr>
        <p:txBody>
          <a:bodyPr wrap="none">
            <a:spAutoFit/>
          </a:bodyPr>
          <a:lstStyle/>
          <a:p>
            <a:pPr marL="171450" indent="-171450">
              <a:buFont typeface="Arial" charset="0"/>
              <a:buChar char="•"/>
              <a:defRPr/>
            </a:pPr>
            <a:r>
              <a:rPr lang="en-US" altLang="ko-KR" sz="1400" b="1" dirty="0" smtClean="0">
                <a:latin typeface="맑은 고딕" panose="020B0503020000020004" pitchFamily="50" charset="-127"/>
                <a:ea typeface="맑은 고딕" panose="020B0503020000020004" pitchFamily="50" charset="-127"/>
              </a:rPr>
              <a:t>Fuse </a:t>
            </a:r>
            <a:r>
              <a:rPr lang="en-US" altLang="ko-KR" sz="1400" b="1" dirty="0">
                <a:latin typeface="맑은 고딕" panose="020B0503020000020004" pitchFamily="50" charset="-127"/>
                <a:ea typeface="맑은 고딕" panose="020B0503020000020004" pitchFamily="50" charset="-127"/>
              </a:rPr>
              <a:t>bit : 1 (</a:t>
            </a:r>
            <a:r>
              <a:rPr lang="en-US" altLang="ko-KR" sz="1400" b="1" dirty="0" err="1">
                <a:latin typeface="맑은 고딕" panose="020B0503020000020004" pitchFamily="50" charset="-127"/>
                <a:ea typeface="맑은 고딕" panose="020B0503020000020004" pitchFamily="50" charset="-127"/>
              </a:rPr>
              <a:t>unprogrammed</a:t>
            </a:r>
            <a:r>
              <a:rPr lang="en-US" altLang="ko-KR" sz="1400" b="1" dirty="0">
                <a:latin typeface="맑은 고딕" panose="020B0503020000020004" pitchFamily="50" charset="-127"/>
                <a:ea typeface="맑은 고딕" panose="020B0503020000020004" pitchFamily="50" charset="-127"/>
              </a:rPr>
              <a:t>), 0 (programmed)</a:t>
            </a:r>
            <a:endParaRPr lang="ko-KR" altLang="en-US" sz="1400" b="1" dirty="0">
              <a:latin typeface="맑은 고딕" panose="020B0503020000020004" pitchFamily="50" charset="-127"/>
              <a:ea typeface="맑은 고딕" panose="020B0503020000020004" pitchFamily="50" charset="-127"/>
            </a:endParaRPr>
          </a:p>
        </p:txBody>
      </p:sp>
      <p:pic>
        <p:nvPicPr>
          <p:cNvPr id="6" name="그림 5"/>
          <p:cNvPicPr>
            <a:picLocks noChangeAspect="1"/>
          </p:cNvPicPr>
          <p:nvPr/>
        </p:nvPicPr>
        <p:blipFill>
          <a:blip r:embed="rId2"/>
          <a:stretch>
            <a:fillRect/>
          </a:stretch>
        </p:blipFill>
        <p:spPr>
          <a:xfrm>
            <a:off x="6357258" y="1612205"/>
            <a:ext cx="3914775" cy="4467225"/>
          </a:xfrm>
          <a:prstGeom prst="rect">
            <a:avLst/>
          </a:prstGeom>
        </p:spPr>
      </p:pic>
      <p:pic>
        <p:nvPicPr>
          <p:cNvPr id="7" name="그림 6"/>
          <p:cNvPicPr>
            <a:picLocks noChangeAspect="1"/>
          </p:cNvPicPr>
          <p:nvPr/>
        </p:nvPicPr>
        <p:blipFill>
          <a:blip r:embed="rId3"/>
          <a:stretch>
            <a:fillRect/>
          </a:stretch>
        </p:blipFill>
        <p:spPr>
          <a:xfrm>
            <a:off x="1484812" y="1678880"/>
            <a:ext cx="3962400" cy="4400550"/>
          </a:xfrm>
          <a:prstGeom prst="rect">
            <a:avLst/>
          </a:prstGeom>
        </p:spPr>
      </p:pic>
    </p:spTree>
    <p:extLst>
      <p:ext uri="{BB962C8B-B14F-4D97-AF65-F5344CB8AC3E}">
        <p14:creationId xmlns:p14="http://schemas.microsoft.com/office/powerpoint/2010/main" val="4089576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smtClean="0"/>
              <a:t>Read-While-Write Self-Programming</a:t>
            </a:r>
            <a:endParaRPr lang="en-US" altLang="ko-KR" dirty="0" smtClean="0"/>
          </a:p>
        </p:txBody>
      </p:sp>
      <p:sp>
        <p:nvSpPr>
          <p:cNvPr id="14339" name="내용 개체 틀 5"/>
          <p:cNvSpPr>
            <a:spLocks noGrp="1"/>
          </p:cNvSpPr>
          <p:nvPr>
            <p:ph idx="1"/>
          </p:nvPr>
        </p:nvSpPr>
        <p:spPr/>
        <p:txBody>
          <a:bodyPr/>
          <a:lstStyle/>
          <a:p>
            <a:r>
              <a:rPr lang="en-US" altLang="ko-KR" smtClean="0">
                <a:sym typeface="Wingdings" pitchFamily="2" charset="2"/>
              </a:rPr>
              <a:t>RWW/NRWW of ATmega328</a:t>
            </a:r>
          </a:p>
          <a:p>
            <a:pPr lvl="2"/>
            <a:endParaRPr lang="en-US" altLang="ko-KR" dirty="0" smtClean="0">
              <a:sym typeface="Wingdings" pitchFamily="2" charset="2"/>
            </a:endParaRP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71</a:t>
            </a:fld>
            <a:endParaRPr lang="en-US" altLang="ko-KR"/>
          </a:p>
        </p:txBody>
      </p:sp>
      <p:pic>
        <p:nvPicPr>
          <p:cNvPr id="7" name="그림 6"/>
          <p:cNvPicPr>
            <a:picLocks noChangeAspect="1"/>
          </p:cNvPicPr>
          <p:nvPr/>
        </p:nvPicPr>
        <p:blipFill>
          <a:blip r:embed="rId2"/>
          <a:stretch>
            <a:fillRect/>
          </a:stretch>
        </p:blipFill>
        <p:spPr>
          <a:xfrm>
            <a:off x="1594212" y="1932153"/>
            <a:ext cx="8882201" cy="915550"/>
          </a:xfrm>
          <a:prstGeom prst="rect">
            <a:avLst/>
          </a:prstGeom>
        </p:spPr>
      </p:pic>
    </p:spTree>
    <p:extLst>
      <p:ext uri="{BB962C8B-B14F-4D97-AF65-F5344CB8AC3E}">
        <p14:creationId xmlns:p14="http://schemas.microsoft.com/office/powerpoint/2010/main" val="64568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ko-KR" smtClean="0"/>
              <a:t>Timer</a:t>
            </a:r>
            <a:endParaRPr lang="en-GB" altLang="ko-KR" smtClean="0"/>
          </a:p>
        </p:txBody>
      </p:sp>
      <p:sp>
        <p:nvSpPr>
          <p:cNvPr id="2" name="슬라이드 번호 개체 틀 1"/>
          <p:cNvSpPr>
            <a:spLocks noGrp="1"/>
          </p:cNvSpPr>
          <p:nvPr>
            <p:ph type="sldNum" sz="quarter" idx="12"/>
          </p:nvPr>
        </p:nvSpPr>
        <p:spPr/>
        <p:txBody>
          <a:bodyPr/>
          <a:lstStyle/>
          <a:p>
            <a:fld id="{3757BB56-4648-4951-B201-7CC03AA7D554}" type="slidenum">
              <a:rPr lang="en-GB" altLang="ko-KR" smtClean="0"/>
              <a:pPr/>
              <a:t>72</a:t>
            </a:fld>
            <a:endParaRPr lang="en-GB" altLang="ko-KR"/>
          </a:p>
        </p:txBody>
      </p:sp>
    </p:spTree>
    <p:extLst>
      <p:ext uri="{BB962C8B-B14F-4D97-AF65-F5344CB8AC3E}">
        <p14:creationId xmlns:p14="http://schemas.microsoft.com/office/powerpoint/2010/main" val="37004311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Overview</a:t>
            </a:r>
          </a:p>
        </p:txBody>
      </p:sp>
      <p:sp>
        <p:nvSpPr>
          <p:cNvPr id="8195" name="Rectangle 3"/>
          <p:cNvSpPr>
            <a:spLocks noGrp="1" noChangeArrowheads="1"/>
          </p:cNvSpPr>
          <p:nvPr>
            <p:ph idx="1"/>
          </p:nvPr>
        </p:nvSpPr>
        <p:spPr/>
        <p:txBody>
          <a:bodyPr/>
          <a:lstStyle/>
          <a:p>
            <a:r>
              <a:rPr lang="en-US" altLang="ko-KR" dirty="0" smtClean="0"/>
              <a:t>Timer </a:t>
            </a:r>
          </a:p>
          <a:p>
            <a:pPr lvl="1"/>
            <a:r>
              <a:rPr lang="en-US" altLang="ko-KR" dirty="0" smtClean="0"/>
              <a:t>General purpose H/W </a:t>
            </a:r>
            <a:r>
              <a:rPr lang="en-US" altLang="ko-KR" dirty="0"/>
              <a:t>c</a:t>
            </a:r>
            <a:r>
              <a:rPr lang="en-US" altLang="ko-KR" dirty="0" smtClean="0"/>
              <a:t>ounter</a:t>
            </a:r>
          </a:p>
          <a:p>
            <a:pPr lvl="2"/>
            <a:r>
              <a:rPr lang="en-US" altLang="ko-KR" dirty="0" smtClean="0"/>
              <a:t>Time measurement</a:t>
            </a:r>
          </a:p>
          <a:p>
            <a:pPr lvl="2"/>
            <a:r>
              <a:rPr lang="en-US" altLang="ko-KR" dirty="0" smtClean="0"/>
              <a:t>Counting the frequency of event occurrence.</a:t>
            </a:r>
          </a:p>
          <a:p>
            <a:pPr lvl="2"/>
            <a:r>
              <a:rPr lang="en-US" altLang="ko-KR" dirty="0" smtClean="0"/>
              <a:t>Waveform generation (PWM)</a:t>
            </a:r>
          </a:p>
          <a:p>
            <a:pPr lvl="3"/>
            <a:r>
              <a:rPr lang="en-US" altLang="ko-KR" dirty="0" smtClean="0"/>
              <a:t>control the power of supplying to external device.</a:t>
            </a:r>
          </a:p>
          <a:p>
            <a:endParaRPr lang="en-US" altLang="ko-KR" dirty="0" smtClean="0"/>
          </a:p>
          <a:p>
            <a:r>
              <a:rPr lang="en-US" altLang="ko-KR" dirty="0" smtClean="0"/>
              <a:t>Basic structure of timer in AVR core</a:t>
            </a:r>
            <a:r>
              <a:rPr lang="ko-KR" altLang="en-US" dirty="0" smtClean="0"/>
              <a:t> </a:t>
            </a:r>
            <a:endParaRPr lang="en-US" altLang="ko-KR" dirty="0"/>
          </a:p>
          <a:p>
            <a:endParaRPr lang="en-US" altLang="ko-KR" dirty="0" smtClean="0"/>
          </a:p>
        </p:txBody>
      </p:sp>
      <p:sp>
        <p:nvSpPr>
          <p:cNvPr id="3" name="슬라이드 번호 개체 틀 2"/>
          <p:cNvSpPr>
            <a:spLocks noGrp="1"/>
          </p:cNvSpPr>
          <p:nvPr>
            <p:ph type="sldNum" sz="quarter" idx="12"/>
          </p:nvPr>
        </p:nvSpPr>
        <p:spPr/>
        <p:txBody>
          <a:bodyPr/>
          <a:lstStyle/>
          <a:p>
            <a:fld id="{CAF8C5E5-CB48-46B1-8815-EE13997631AE}" type="slidenum">
              <a:rPr lang="en-US" altLang="ko-KR" smtClean="0"/>
              <a:pPr/>
              <a:t>73</a:t>
            </a:fld>
            <a:endParaRPr lang="en-US" altLang="ko-KR"/>
          </a:p>
        </p:txBody>
      </p:sp>
      <p:sp>
        <p:nvSpPr>
          <p:cNvPr id="5" name="TextBox 4"/>
          <p:cNvSpPr txBox="1"/>
          <p:nvPr/>
        </p:nvSpPr>
        <p:spPr>
          <a:xfrm>
            <a:off x="8610600" y="4136633"/>
            <a:ext cx="2470548" cy="1169551"/>
          </a:xfrm>
          <a:prstGeom prst="rect">
            <a:avLst/>
          </a:prstGeom>
          <a:noFill/>
        </p:spPr>
        <p:txBody>
          <a:bodyPr wrap="none">
            <a:spAutoFit/>
          </a:bodyPr>
          <a:lstStyle/>
          <a:p>
            <a:pPr marL="0" lvl="2"/>
            <a:r>
              <a:rPr lang="en-US" altLang="ko-KR" sz="1000" dirty="0">
                <a:latin typeface="맑은 고딕" panose="020B0503020000020004" pitchFamily="50" charset="-127"/>
                <a:ea typeface="맑은 고딕" panose="020B0503020000020004" pitchFamily="50" charset="-127"/>
              </a:rPr>
              <a:t>PWM : Pulse Width Modulation</a:t>
            </a:r>
          </a:p>
          <a:p>
            <a:pPr marL="0" lvl="2"/>
            <a:r>
              <a:rPr lang="en-US" altLang="ko-KR" sz="1000" dirty="0">
                <a:latin typeface="맑은 고딕" panose="020B0503020000020004" pitchFamily="50" charset="-127"/>
                <a:ea typeface="맑은 고딕" panose="020B0503020000020004" pitchFamily="50" charset="-127"/>
              </a:rPr>
              <a:t>TCNT : Timer/Counter</a:t>
            </a:r>
          </a:p>
          <a:p>
            <a:pPr marL="0" lvl="2"/>
            <a:r>
              <a:rPr lang="en-US" altLang="ko-KR" sz="1000" dirty="0">
                <a:latin typeface="맑은 고딕" panose="020B0503020000020004" pitchFamily="50" charset="-127"/>
                <a:ea typeface="맑은 고딕" panose="020B0503020000020004" pitchFamily="50" charset="-127"/>
              </a:rPr>
              <a:t>OCR : Output Compare match Register</a:t>
            </a:r>
          </a:p>
          <a:p>
            <a:pPr marL="0" lvl="2"/>
            <a:r>
              <a:rPr lang="en-US" altLang="ko-KR" sz="1000" dirty="0">
                <a:latin typeface="맑은 고딕" panose="020B0503020000020004" pitchFamily="50" charset="-127"/>
                <a:ea typeface="맑은 고딕" panose="020B0503020000020004" pitchFamily="50" charset="-127"/>
              </a:rPr>
              <a:t>ICR : Input Capture Register</a:t>
            </a:r>
          </a:p>
          <a:p>
            <a:pPr marL="0" lvl="2"/>
            <a:r>
              <a:rPr lang="en-US" altLang="ko-KR" sz="1000" dirty="0">
                <a:latin typeface="맑은 고딕" panose="020B0503020000020004" pitchFamily="50" charset="-127"/>
                <a:ea typeface="맑은 고딕" panose="020B0503020000020004" pitchFamily="50" charset="-127"/>
              </a:rPr>
              <a:t>TOV : Timer </a:t>
            </a:r>
            <a:r>
              <a:rPr lang="en-US" altLang="ko-KR" sz="1000" dirty="0" err="1">
                <a:latin typeface="맑은 고딕" panose="020B0503020000020004" pitchFamily="50" charset="-127"/>
                <a:ea typeface="맑은 고딕" panose="020B0503020000020004" pitchFamily="50" charset="-127"/>
              </a:rPr>
              <a:t>OVerflow</a:t>
            </a:r>
            <a:endParaRPr lang="en-US" altLang="ko-KR" sz="1000" dirty="0">
              <a:latin typeface="맑은 고딕" panose="020B0503020000020004" pitchFamily="50" charset="-127"/>
              <a:ea typeface="맑은 고딕" panose="020B0503020000020004" pitchFamily="50" charset="-127"/>
            </a:endParaRPr>
          </a:p>
          <a:p>
            <a:pPr marL="0" lvl="2"/>
            <a:r>
              <a:rPr lang="en-US" altLang="ko-KR" sz="1000" dirty="0">
                <a:latin typeface="맑은 고딕" panose="020B0503020000020004" pitchFamily="50" charset="-127"/>
                <a:ea typeface="맑은 고딕" panose="020B0503020000020004" pitchFamily="50" charset="-127"/>
              </a:rPr>
              <a:t>OCF : Output Compare Flag</a:t>
            </a:r>
          </a:p>
          <a:p>
            <a:pPr marL="0" lvl="2"/>
            <a:r>
              <a:rPr lang="en-US" altLang="ko-KR" sz="1000" dirty="0">
                <a:latin typeface="맑은 고딕" panose="020B0503020000020004" pitchFamily="50" charset="-127"/>
                <a:ea typeface="맑은 고딕" panose="020B0503020000020004" pitchFamily="50" charset="-127"/>
              </a:rPr>
              <a:t>ICF : Input Capture Flag</a:t>
            </a:r>
            <a:endParaRPr lang="ko-KR" altLang="en-US" sz="1000" dirty="0">
              <a:latin typeface="맑은 고딕" panose="020B0503020000020004" pitchFamily="50" charset="-127"/>
              <a:ea typeface="맑은 고딕" panose="020B0503020000020004" pitchFamily="50" charset="-127"/>
            </a:endParaRPr>
          </a:p>
        </p:txBody>
      </p:sp>
      <p:grpSp>
        <p:nvGrpSpPr>
          <p:cNvPr id="6" name="그룹 5"/>
          <p:cNvGrpSpPr/>
          <p:nvPr/>
        </p:nvGrpSpPr>
        <p:grpSpPr>
          <a:xfrm>
            <a:off x="1524495" y="3790382"/>
            <a:ext cx="6654040" cy="1920946"/>
            <a:chOff x="1497365" y="3146714"/>
            <a:chExt cx="6654040" cy="1920946"/>
          </a:xfrm>
        </p:grpSpPr>
        <p:sp>
          <p:nvSpPr>
            <p:cNvPr id="7" name="직사각형 6"/>
            <p:cNvSpPr/>
            <p:nvPr/>
          </p:nvSpPr>
          <p:spPr bwMode="auto">
            <a:xfrm>
              <a:off x="2893453" y="3754548"/>
              <a:ext cx="1168438" cy="483296"/>
            </a:xfrm>
            <a:prstGeom prst="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200" b="1">
                  <a:latin typeface="맑은 고딕" pitchFamily="50" charset="-127"/>
                  <a:ea typeface="맑은 고딕" pitchFamily="50" charset="-127"/>
                </a:rPr>
                <a:t>TCNT</a:t>
              </a:r>
              <a:endParaRPr lang="ko-KR" altLang="en-US" sz="1200" b="1" dirty="0">
                <a:latin typeface="맑은 고딕" pitchFamily="50" charset="-127"/>
                <a:ea typeface="맑은 고딕" pitchFamily="50" charset="-127"/>
              </a:endParaRPr>
            </a:p>
          </p:txBody>
        </p:sp>
        <p:cxnSp>
          <p:nvCxnSpPr>
            <p:cNvPr id="8" name="직선 화살표 연결선 7"/>
            <p:cNvCxnSpPr>
              <a:endCxn id="28" idx="0"/>
            </p:cNvCxnSpPr>
            <p:nvPr/>
          </p:nvCxnSpPr>
          <p:spPr bwMode="auto">
            <a:xfrm>
              <a:off x="4832759" y="3492965"/>
              <a:ext cx="1" cy="3877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bwMode="auto">
            <a:xfrm>
              <a:off x="4061892" y="3996195"/>
              <a:ext cx="58421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6"/>
            <p:cNvSpPr txBox="1">
              <a:spLocks noChangeArrowheads="1"/>
            </p:cNvSpPr>
            <p:nvPr/>
          </p:nvSpPr>
          <p:spPr bwMode="auto">
            <a:xfrm>
              <a:off x="1497365" y="4622129"/>
              <a:ext cx="1396088" cy="276999"/>
            </a:xfrm>
            <a:prstGeom prst="rect">
              <a:avLst/>
            </a:prstGeom>
            <a:noFill/>
            <a:ln w="9525">
              <a:noFill/>
              <a:miter lim="800000"/>
              <a:headEnd/>
              <a:tailEnd/>
            </a:ln>
          </p:spPr>
          <p:txBody>
            <a:bodyPr wrap="none">
              <a:spAutoFit/>
            </a:bodyPr>
            <a:lstStyle/>
            <a:p>
              <a:r>
                <a:rPr lang="en-US" altLang="ko-KR" sz="1200" b="1">
                  <a:latin typeface="맑은 고딕" pitchFamily="50" charset="-127"/>
                  <a:ea typeface="맑은 고딕" pitchFamily="50" charset="-127"/>
                </a:rPr>
                <a:t>CLK_</a:t>
              </a:r>
              <a:r>
                <a:rPr lang="en-US" altLang="ko-KR" sz="900" b="1">
                  <a:latin typeface="맑은 고딕" pitchFamily="50" charset="-127"/>
                  <a:ea typeface="맑은 고딕" pitchFamily="50" charset="-127"/>
                </a:rPr>
                <a:t>I/O</a:t>
              </a:r>
              <a:r>
                <a:rPr lang="en-US" altLang="ko-KR" sz="1200" b="1">
                  <a:latin typeface="맑은 고딕" pitchFamily="50" charset="-127"/>
                  <a:ea typeface="맑은 고딕" pitchFamily="50" charset="-127"/>
                </a:rPr>
                <a:t>/Tn/TOSC</a:t>
              </a:r>
              <a:endParaRPr lang="ko-KR" altLang="en-US" sz="1200" b="1">
                <a:latin typeface="맑은 고딕" pitchFamily="50" charset="-127"/>
                <a:ea typeface="맑은 고딕" pitchFamily="50" charset="-127"/>
              </a:endParaRPr>
            </a:p>
          </p:txBody>
        </p:sp>
        <p:cxnSp>
          <p:nvCxnSpPr>
            <p:cNvPr id="11" name="직선 화살표 연결선 10"/>
            <p:cNvCxnSpPr>
              <a:stCxn id="20" idx="3"/>
              <a:endCxn id="7" idx="1"/>
            </p:cNvCxnSpPr>
            <p:nvPr/>
          </p:nvCxnSpPr>
          <p:spPr bwMode="auto">
            <a:xfrm>
              <a:off x="2527311" y="3996196"/>
              <a:ext cx="36614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endCxn id="25" idx="0"/>
            </p:cNvCxnSpPr>
            <p:nvPr/>
          </p:nvCxnSpPr>
          <p:spPr bwMode="auto">
            <a:xfrm flipH="1">
              <a:off x="4306197" y="3996195"/>
              <a:ext cx="6477" cy="760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그룹 12"/>
            <p:cNvGrpSpPr/>
            <p:nvPr/>
          </p:nvGrpSpPr>
          <p:grpSpPr>
            <a:xfrm>
              <a:off x="4670480" y="3880679"/>
              <a:ext cx="399773" cy="302060"/>
              <a:chOff x="4932040" y="3140968"/>
              <a:chExt cx="439953" cy="357187"/>
            </a:xfrm>
          </p:grpSpPr>
          <p:sp>
            <p:nvSpPr>
              <p:cNvPr id="28" name="타원 27"/>
              <p:cNvSpPr/>
              <p:nvPr/>
            </p:nvSpPr>
            <p:spPr bwMode="auto">
              <a:xfrm>
                <a:off x="4932040" y="3140968"/>
                <a:ext cx="357188" cy="357187"/>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ko-KR" altLang="en-US" sz="1200" b="1">
                  <a:latin typeface="맑은 고딕" pitchFamily="50" charset="-127"/>
                  <a:ea typeface="맑은 고딕" pitchFamily="50" charset="-127"/>
                </a:endParaRPr>
              </a:p>
            </p:txBody>
          </p:sp>
          <p:sp>
            <p:nvSpPr>
              <p:cNvPr id="29" name="TextBox 41"/>
              <p:cNvSpPr txBox="1">
                <a:spLocks noChangeArrowheads="1"/>
              </p:cNvSpPr>
              <p:nvPr/>
            </p:nvSpPr>
            <p:spPr bwMode="auto">
              <a:xfrm>
                <a:off x="4987062" y="3140968"/>
                <a:ext cx="384931" cy="327552"/>
              </a:xfrm>
              <a:prstGeom prst="rect">
                <a:avLst/>
              </a:prstGeom>
              <a:noFill/>
              <a:ln w="9525">
                <a:noFill/>
                <a:miter lim="800000"/>
                <a:headEnd/>
                <a:tailEnd/>
              </a:ln>
            </p:spPr>
            <p:txBody>
              <a:bodyPr wrap="none">
                <a:spAutoFit/>
              </a:bodyPr>
              <a:lstStyle/>
              <a:p>
                <a:r>
                  <a:rPr lang="en-US" altLang="ko-KR" sz="1200" b="1">
                    <a:latin typeface="맑은 고딕" pitchFamily="50" charset="-127"/>
                    <a:ea typeface="맑은 고딕" pitchFamily="50" charset="-127"/>
                  </a:rPr>
                  <a:t>= </a:t>
                </a:r>
                <a:endParaRPr lang="ko-KR" altLang="en-US" sz="1200" b="1">
                  <a:latin typeface="맑은 고딕" pitchFamily="50" charset="-127"/>
                  <a:ea typeface="맑은 고딕" pitchFamily="50" charset="-127"/>
                </a:endParaRPr>
              </a:p>
            </p:txBody>
          </p:sp>
        </p:grpSp>
        <p:sp>
          <p:nvSpPr>
            <p:cNvPr id="14" name="TextBox 45"/>
            <p:cNvSpPr txBox="1">
              <a:spLocks noChangeArrowheads="1"/>
            </p:cNvSpPr>
            <p:nvPr/>
          </p:nvSpPr>
          <p:spPr bwMode="auto">
            <a:xfrm>
              <a:off x="5191413" y="4553931"/>
              <a:ext cx="482824" cy="276999"/>
            </a:xfrm>
            <a:prstGeom prst="rect">
              <a:avLst/>
            </a:prstGeom>
            <a:noFill/>
            <a:ln w="9525">
              <a:noFill/>
              <a:miter lim="800000"/>
              <a:headEnd/>
              <a:tailEnd/>
            </a:ln>
          </p:spPr>
          <p:txBody>
            <a:bodyPr wrap="none">
              <a:spAutoFit/>
            </a:bodyPr>
            <a:lstStyle/>
            <a:p>
              <a:r>
                <a:rPr lang="en-US" altLang="ko-KR" sz="1200" b="1">
                  <a:solidFill>
                    <a:srgbClr val="FF0000"/>
                  </a:solidFill>
                  <a:latin typeface="맑은 고딕" pitchFamily="50" charset="-127"/>
                  <a:ea typeface="맑은 고딕" pitchFamily="50" charset="-127"/>
                </a:rPr>
                <a:t>OCF</a:t>
              </a:r>
              <a:endParaRPr lang="ko-KR" altLang="en-US" sz="1200" b="1">
                <a:solidFill>
                  <a:srgbClr val="FF0000"/>
                </a:solidFill>
                <a:latin typeface="맑은 고딕" pitchFamily="50" charset="-127"/>
                <a:ea typeface="맑은 고딕" pitchFamily="50" charset="-127"/>
              </a:endParaRPr>
            </a:p>
          </p:txBody>
        </p:sp>
        <p:sp>
          <p:nvSpPr>
            <p:cNvPr id="15" name="직사각형 14"/>
            <p:cNvSpPr/>
            <p:nvPr/>
          </p:nvSpPr>
          <p:spPr bwMode="auto">
            <a:xfrm>
              <a:off x="5778760" y="3775364"/>
              <a:ext cx="1035501" cy="50326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200" b="1">
                  <a:latin typeface="맑은 고딕" pitchFamily="50" charset="-127"/>
                  <a:ea typeface="맑은 고딕" pitchFamily="50" charset="-127"/>
                </a:rPr>
                <a:t>Waveform Generator</a:t>
              </a:r>
              <a:endParaRPr lang="ko-KR" altLang="en-US" sz="1200" b="1">
                <a:latin typeface="맑은 고딕" pitchFamily="50" charset="-127"/>
                <a:ea typeface="맑은 고딕" pitchFamily="50" charset="-127"/>
              </a:endParaRPr>
            </a:p>
          </p:txBody>
        </p:sp>
        <p:cxnSp>
          <p:nvCxnSpPr>
            <p:cNvPr id="16" name="직선 화살표 연결선 15"/>
            <p:cNvCxnSpPr>
              <a:stCxn id="29" idx="3"/>
              <a:endCxn id="15" idx="1"/>
            </p:cNvCxnSpPr>
            <p:nvPr/>
          </p:nvCxnSpPr>
          <p:spPr bwMode="auto">
            <a:xfrm>
              <a:off x="5086891" y="4022417"/>
              <a:ext cx="691869" cy="4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65"/>
            <p:cNvSpPr txBox="1">
              <a:spLocks noChangeArrowheads="1"/>
            </p:cNvSpPr>
            <p:nvPr/>
          </p:nvSpPr>
          <p:spPr bwMode="auto">
            <a:xfrm>
              <a:off x="7124764" y="3869201"/>
              <a:ext cx="1026641" cy="461665"/>
            </a:xfrm>
            <a:prstGeom prst="rect">
              <a:avLst/>
            </a:prstGeom>
            <a:noFill/>
            <a:ln w="9525">
              <a:noFill/>
              <a:miter lim="800000"/>
              <a:headEnd/>
              <a:tailEnd/>
            </a:ln>
          </p:spPr>
          <p:txBody>
            <a:bodyPr wrap="square">
              <a:spAutoFit/>
            </a:bodyPr>
            <a:lstStyle/>
            <a:p>
              <a:r>
                <a:rPr lang="en-US" altLang="ko-KR" sz="1200" b="1">
                  <a:latin typeface="맑은 고딕" pitchFamily="50" charset="-127"/>
                  <a:ea typeface="맑은 고딕" pitchFamily="50" charset="-127"/>
                </a:rPr>
                <a:t>Waveform (PWM)</a:t>
              </a:r>
              <a:endParaRPr lang="ko-KR" altLang="en-US" sz="1200" b="1">
                <a:latin typeface="맑은 고딕" pitchFamily="50" charset="-127"/>
                <a:ea typeface="맑은 고딕" pitchFamily="50" charset="-127"/>
              </a:endParaRPr>
            </a:p>
          </p:txBody>
        </p:sp>
        <p:cxnSp>
          <p:nvCxnSpPr>
            <p:cNvPr id="18" name="직선 화살표 연결선 17"/>
            <p:cNvCxnSpPr/>
            <p:nvPr/>
          </p:nvCxnSpPr>
          <p:spPr bwMode="auto">
            <a:xfrm>
              <a:off x="5432825" y="4022417"/>
              <a:ext cx="0" cy="4570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bwMode="auto">
            <a:xfrm>
              <a:off x="6814261" y="4015516"/>
              <a:ext cx="329033" cy="114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bwMode="auto">
            <a:xfrm>
              <a:off x="1686925" y="3748743"/>
              <a:ext cx="840386" cy="494905"/>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prescaler</a:t>
              </a:r>
              <a:endParaRPr lang="ko-KR" altLang="en-US" sz="1400" b="1">
                <a:latin typeface="맑은 고딕" panose="020B0503020000020004" pitchFamily="50" charset="-127"/>
                <a:ea typeface="맑은 고딕" panose="020B0503020000020004" pitchFamily="50" charset="-127"/>
              </a:endParaRPr>
            </a:p>
          </p:txBody>
        </p:sp>
        <p:cxnSp>
          <p:nvCxnSpPr>
            <p:cNvPr id="21" name="직선 화살표 연결선 20"/>
            <p:cNvCxnSpPr/>
            <p:nvPr/>
          </p:nvCxnSpPr>
          <p:spPr bwMode="auto">
            <a:xfrm flipV="1">
              <a:off x="2107118" y="4266220"/>
              <a:ext cx="0" cy="3244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bwMode="auto">
            <a:xfrm flipV="1">
              <a:off x="3477672" y="3430127"/>
              <a:ext cx="0" cy="3244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bwMode="auto">
            <a:xfrm>
              <a:off x="3067913" y="3146714"/>
              <a:ext cx="770936" cy="279016"/>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ko-KR" sz="1200" b="1">
                  <a:solidFill>
                    <a:srgbClr val="FF0000"/>
                  </a:solidFill>
                  <a:latin typeface="맑은 고딕" pitchFamily="50" charset="-127"/>
                  <a:ea typeface="맑은 고딕" pitchFamily="50" charset="-127"/>
                </a:rPr>
                <a:t>TOV</a:t>
              </a:r>
              <a:endParaRPr lang="ko-KR" altLang="en-US" sz="1200" b="1">
                <a:solidFill>
                  <a:srgbClr val="FF0000"/>
                </a:solidFill>
                <a:latin typeface="맑은 고딕" pitchFamily="50" charset="-127"/>
                <a:ea typeface="맑은 고딕" pitchFamily="50" charset="-127"/>
              </a:endParaRPr>
            </a:p>
          </p:txBody>
        </p:sp>
        <p:sp>
          <p:nvSpPr>
            <p:cNvPr id="24" name="직사각형 23"/>
            <p:cNvSpPr/>
            <p:nvPr/>
          </p:nvSpPr>
          <p:spPr bwMode="auto">
            <a:xfrm>
              <a:off x="4402109" y="3151111"/>
              <a:ext cx="885216" cy="310718"/>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OCR</a:t>
              </a:r>
              <a:endParaRPr lang="ko-KR" altLang="en-US" sz="1400" b="1">
                <a:latin typeface="맑은 고딕" panose="020B0503020000020004" pitchFamily="50" charset="-127"/>
                <a:ea typeface="맑은 고딕" panose="020B0503020000020004" pitchFamily="50" charset="-127"/>
              </a:endParaRPr>
            </a:p>
          </p:txBody>
        </p:sp>
        <p:sp>
          <p:nvSpPr>
            <p:cNvPr id="25" name="직사각형 24"/>
            <p:cNvSpPr/>
            <p:nvPr/>
          </p:nvSpPr>
          <p:spPr bwMode="auto">
            <a:xfrm>
              <a:off x="3863589" y="4756942"/>
              <a:ext cx="885216" cy="310718"/>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eaLnBrk="0" fontAlgn="base" latinLnBrk="0" hangingPunct="0">
                <a:spcBef>
                  <a:spcPct val="0"/>
                </a:spcBef>
                <a:spcAft>
                  <a:spcPct val="0"/>
                </a:spcAft>
              </a:pPr>
              <a:r>
                <a:rPr lang="en-US" altLang="ko-KR" sz="1400" b="1">
                  <a:latin typeface="맑은 고딕" panose="020B0503020000020004" pitchFamily="50" charset="-127"/>
                  <a:ea typeface="맑은 고딕" panose="020B0503020000020004" pitchFamily="50" charset="-127"/>
                </a:rPr>
                <a:t>ICR</a:t>
              </a:r>
              <a:endParaRPr lang="ko-KR" altLang="en-US" sz="1400" b="1">
                <a:latin typeface="맑은 고딕" panose="020B0503020000020004" pitchFamily="50" charset="-127"/>
                <a:ea typeface="맑은 고딕" panose="020B0503020000020004" pitchFamily="50" charset="-127"/>
              </a:endParaRPr>
            </a:p>
          </p:txBody>
        </p:sp>
        <p:cxnSp>
          <p:nvCxnSpPr>
            <p:cNvPr id="26" name="직선 화살표 연결선 25"/>
            <p:cNvCxnSpPr/>
            <p:nvPr/>
          </p:nvCxnSpPr>
          <p:spPr bwMode="auto">
            <a:xfrm>
              <a:off x="4306197" y="4428430"/>
              <a:ext cx="442608" cy="0"/>
            </a:xfrm>
            <a:prstGeom prst="straightConnector1">
              <a:avLst/>
            </a:prstGeom>
            <a:noFill/>
            <a:ln w="9525" cap="flat" cmpd="sng" algn="ctr">
              <a:solidFill>
                <a:schemeClr val="tx1"/>
              </a:solidFill>
              <a:prstDash val="solid"/>
              <a:round/>
              <a:headEnd type="none" w="med" len="med"/>
              <a:tailEnd type="arrow"/>
            </a:ln>
            <a:effectLst/>
          </p:spPr>
        </p:cxnSp>
        <p:sp>
          <p:nvSpPr>
            <p:cNvPr id="27" name="TextBox 45"/>
            <p:cNvSpPr txBox="1">
              <a:spLocks noChangeArrowheads="1"/>
            </p:cNvSpPr>
            <p:nvPr/>
          </p:nvSpPr>
          <p:spPr bwMode="auto">
            <a:xfrm>
              <a:off x="4750050" y="4274587"/>
              <a:ext cx="410690" cy="276999"/>
            </a:xfrm>
            <a:prstGeom prst="rect">
              <a:avLst/>
            </a:prstGeom>
            <a:noFill/>
            <a:ln w="9525">
              <a:noFill/>
              <a:miter lim="800000"/>
              <a:headEnd/>
              <a:tailEnd/>
            </a:ln>
          </p:spPr>
          <p:txBody>
            <a:bodyPr wrap="none">
              <a:spAutoFit/>
            </a:bodyPr>
            <a:lstStyle/>
            <a:p>
              <a:r>
                <a:rPr lang="en-US" altLang="ko-KR" sz="1200" b="1">
                  <a:solidFill>
                    <a:srgbClr val="FF0000"/>
                  </a:solidFill>
                  <a:latin typeface="맑은 고딕" pitchFamily="50" charset="-127"/>
                  <a:ea typeface="맑은 고딕" pitchFamily="50" charset="-127"/>
                </a:rPr>
                <a:t>ICF</a:t>
              </a:r>
              <a:endParaRPr lang="ko-KR" altLang="en-US" sz="1200" b="1">
                <a:solidFill>
                  <a:srgbClr val="FF0000"/>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3958326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Timer of ATmega328</a:t>
            </a:r>
          </a:p>
        </p:txBody>
      </p:sp>
      <p:sp>
        <p:nvSpPr>
          <p:cNvPr id="8195" name="Rectangle 3"/>
          <p:cNvSpPr>
            <a:spLocks noGrp="1" noChangeArrowheads="1"/>
          </p:cNvSpPr>
          <p:nvPr>
            <p:ph idx="1"/>
          </p:nvPr>
        </p:nvSpPr>
        <p:spPr/>
        <p:txBody>
          <a:bodyPr>
            <a:normAutofit fontScale="92500" lnSpcReduction="10000"/>
          </a:bodyPr>
          <a:lstStyle/>
          <a:p>
            <a:r>
              <a:rPr lang="en-US" altLang="ko-KR" dirty="0" smtClean="0"/>
              <a:t>3 Timers</a:t>
            </a:r>
          </a:p>
          <a:p>
            <a:pPr lvl="1"/>
            <a:r>
              <a:rPr lang="en-US" altLang="ko-KR" dirty="0" smtClean="0"/>
              <a:t>2 x 8-bit timer : Timer-0, 2</a:t>
            </a:r>
          </a:p>
          <a:p>
            <a:pPr lvl="1"/>
            <a:r>
              <a:rPr lang="en-US" altLang="ko-KR" dirty="0"/>
              <a:t>1</a:t>
            </a:r>
            <a:r>
              <a:rPr lang="en-US" altLang="ko-KR" dirty="0" smtClean="0"/>
              <a:t> x 16-bit timer : Timer-1</a:t>
            </a:r>
          </a:p>
          <a:p>
            <a:endParaRPr lang="en-US" altLang="ko-KR" dirty="0" smtClean="0"/>
          </a:p>
          <a:p>
            <a:r>
              <a:rPr lang="en-US" altLang="ko-KR" dirty="0"/>
              <a:t>Operation mode</a:t>
            </a:r>
          </a:p>
          <a:p>
            <a:pPr lvl="1"/>
            <a:r>
              <a:rPr lang="en-US" altLang="ko-KR" dirty="0" smtClean="0"/>
              <a:t>Normal </a:t>
            </a:r>
            <a:r>
              <a:rPr lang="en-US" altLang="ko-KR" dirty="0"/>
              <a:t>mode</a:t>
            </a:r>
          </a:p>
          <a:p>
            <a:pPr lvl="1"/>
            <a:r>
              <a:rPr lang="en-US" altLang="ko-KR" dirty="0" smtClean="0"/>
              <a:t>CTC(Clear </a:t>
            </a:r>
            <a:r>
              <a:rPr lang="en-US" altLang="ko-KR" dirty="0"/>
              <a:t>Timer on Compare Match</a:t>
            </a:r>
            <a:r>
              <a:rPr lang="en-US" altLang="ko-KR" dirty="0" smtClean="0"/>
              <a:t>) mode </a:t>
            </a:r>
            <a:endParaRPr lang="en-US" altLang="ko-KR" dirty="0"/>
          </a:p>
          <a:p>
            <a:pPr lvl="1"/>
            <a:r>
              <a:rPr lang="en-US" altLang="ko-KR" dirty="0"/>
              <a:t>Fast PWM mode</a:t>
            </a:r>
          </a:p>
          <a:p>
            <a:pPr lvl="1"/>
            <a:r>
              <a:rPr lang="en-US" altLang="ko-KR" dirty="0"/>
              <a:t>Phase correct PWM mode</a:t>
            </a:r>
          </a:p>
          <a:p>
            <a:pPr lvl="1"/>
            <a:r>
              <a:rPr lang="en-US" altLang="ko-KR" dirty="0"/>
              <a:t>Phase and Frequency Correct PWM mode</a:t>
            </a:r>
          </a:p>
          <a:p>
            <a:pPr lvl="2"/>
            <a:r>
              <a:rPr lang="en-US" altLang="ko-KR" dirty="0"/>
              <a:t>16-bit timer only</a:t>
            </a:r>
          </a:p>
          <a:p>
            <a:endParaRPr lang="en-US" altLang="ko-KR" dirty="0" smtClean="0"/>
          </a:p>
          <a:p>
            <a:r>
              <a:rPr lang="en-US" altLang="ko-KR" dirty="0" smtClean="0"/>
              <a:t>Timer </a:t>
            </a:r>
            <a:r>
              <a:rPr lang="en-US" altLang="ko-KR" dirty="0"/>
              <a:t>interrupt</a:t>
            </a:r>
          </a:p>
          <a:p>
            <a:pPr lvl="1"/>
            <a:r>
              <a:rPr lang="en-US" altLang="ko-KR" dirty="0"/>
              <a:t>TOV (timer</a:t>
            </a:r>
            <a:r>
              <a:rPr lang="ko-KR" altLang="en-US" dirty="0"/>
              <a:t> </a:t>
            </a:r>
            <a:r>
              <a:rPr lang="en-US" altLang="ko-KR" dirty="0"/>
              <a:t>overflow)</a:t>
            </a:r>
          </a:p>
          <a:p>
            <a:pPr lvl="2"/>
            <a:r>
              <a:rPr lang="en-US" altLang="ko-KR" dirty="0" smtClean="0"/>
              <a:t>When the value of timer is changed from 0xFF to </a:t>
            </a:r>
            <a:r>
              <a:rPr lang="en-US" altLang="ko-KR" dirty="0" smtClean="0">
                <a:sym typeface="Wingdings" panose="05000000000000000000" pitchFamily="2" charset="2"/>
              </a:rPr>
              <a:t>0x00.</a:t>
            </a:r>
            <a:endParaRPr lang="en-US" altLang="ko-KR" dirty="0">
              <a:sym typeface="Wingdings" panose="05000000000000000000" pitchFamily="2" charset="2"/>
            </a:endParaRPr>
          </a:p>
          <a:p>
            <a:pPr lvl="1"/>
            <a:r>
              <a:rPr lang="en-US" altLang="ko-KR" dirty="0" smtClean="0"/>
              <a:t>OCF </a:t>
            </a:r>
            <a:r>
              <a:rPr lang="en-US" altLang="ko-KR" dirty="0"/>
              <a:t>(output compare match flag)</a:t>
            </a:r>
          </a:p>
          <a:p>
            <a:pPr lvl="2"/>
            <a:r>
              <a:rPr lang="en-US" altLang="ko-KR" dirty="0" smtClean="0"/>
              <a:t>When the value of timer is same as that of OCR.</a:t>
            </a:r>
            <a:endParaRPr lang="en-US" altLang="ko-KR" dirty="0"/>
          </a:p>
          <a:p>
            <a:pPr lvl="1"/>
            <a:r>
              <a:rPr lang="en-US" altLang="ko-KR" dirty="0" smtClean="0"/>
              <a:t>ICF </a:t>
            </a:r>
            <a:r>
              <a:rPr lang="en-US" altLang="ko-KR" dirty="0"/>
              <a:t>(input capture flag)</a:t>
            </a:r>
          </a:p>
          <a:p>
            <a:pPr lvl="2"/>
            <a:r>
              <a:rPr lang="en-US" altLang="ko-KR" dirty="0" smtClean="0"/>
              <a:t>When the value of timer is captured into ICR.</a:t>
            </a:r>
            <a:endParaRPr lang="en-US" altLang="ko-KR" dirty="0"/>
          </a:p>
          <a:p>
            <a:endParaRPr lang="en-US" altLang="ko-KR" dirty="0"/>
          </a:p>
        </p:txBody>
      </p:sp>
      <p:sp>
        <p:nvSpPr>
          <p:cNvPr id="3" name="슬라이드 번호 개체 틀 2"/>
          <p:cNvSpPr>
            <a:spLocks noGrp="1"/>
          </p:cNvSpPr>
          <p:nvPr>
            <p:ph type="sldNum" sz="quarter" idx="12"/>
          </p:nvPr>
        </p:nvSpPr>
        <p:spPr/>
        <p:txBody>
          <a:bodyPr/>
          <a:lstStyle/>
          <a:p>
            <a:fld id="{CAF8C5E5-CB48-46B1-8815-EE13997631AE}" type="slidenum">
              <a:rPr lang="en-US" altLang="ko-KR" smtClean="0"/>
              <a:pPr/>
              <a:t>74</a:t>
            </a:fld>
            <a:endParaRPr lang="en-US" altLang="ko-KR"/>
          </a:p>
        </p:txBody>
      </p:sp>
    </p:spTree>
    <p:extLst>
      <p:ext uri="{BB962C8B-B14F-4D97-AF65-F5344CB8AC3E}">
        <p14:creationId xmlns:p14="http://schemas.microsoft.com/office/powerpoint/2010/main" val="31954940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Block Diagram of Timer-0 </a:t>
            </a:r>
          </a:p>
        </p:txBody>
      </p:sp>
      <p:sp>
        <p:nvSpPr>
          <p:cNvPr id="4" name="내용 개체 틀 3"/>
          <p:cNvSpPr>
            <a:spLocks noGrp="1"/>
          </p:cNvSpPr>
          <p:nvPr>
            <p:ph idx="1"/>
          </p:nvPr>
        </p:nvSpPr>
        <p:spPr/>
        <p:txBody>
          <a:bodyPr/>
          <a:lstStyle/>
          <a:p>
            <a:r>
              <a:rPr lang="en-US" altLang="ko-KR" dirty="0" smtClean="0"/>
              <a:t>8-bit timer</a:t>
            </a:r>
            <a:endParaRPr lang="ko-KR" altLang="en-US"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75</a:t>
            </a:fld>
            <a:endParaRPr lang="en-US" altLang="ko-K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278" y="1223086"/>
            <a:ext cx="6433100" cy="531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068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Block Diagram of Timer-1 </a:t>
            </a:r>
          </a:p>
        </p:txBody>
      </p:sp>
      <p:sp>
        <p:nvSpPr>
          <p:cNvPr id="5" name="내용 개체 틀 4"/>
          <p:cNvSpPr>
            <a:spLocks noGrp="1"/>
          </p:cNvSpPr>
          <p:nvPr>
            <p:ph idx="1"/>
          </p:nvPr>
        </p:nvSpPr>
        <p:spPr/>
        <p:txBody>
          <a:bodyPr/>
          <a:lstStyle/>
          <a:p>
            <a:r>
              <a:rPr lang="en-US" altLang="ko-KR" dirty="0" smtClean="0"/>
              <a:t>16-bit timer</a:t>
            </a:r>
            <a:endParaRPr lang="ko-KR" altLang="en-US"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76</a:t>
            </a:fld>
            <a:endParaRPr lang="en-US" altLang="ko-KR"/>
          </a:p>
        </p:txBody>
      </p:sp>
      <p:pic>
        <p:nvPicPr>
          <p:cNvPr id="3" name="그림 2"/>
          <p:cNvPicPr>
            <a:picLocks noChangeAspect="1"/>
          </p:cNvPicPr>
          <p:nvPr/>
        </p:nvPicPr>
        <p:blipFill>
          <a:blip r:embed="rId2"/>
          <a:stretch>
            <a:fillRect/>
          </a:stretch>
        </p:blipFill>
        <p:spPr>
          <a:xfrm>
            <a:off x="3336267" y="1399649"/>
            <a:ext cx="5519466" cy="5252474"/>
          </a:xfrm>
          <a:prstGeom prst="rect">
            <a:avLst/>
          </a:prstGeom>
        </p:spPr>
      </p:pic>
    </p:spTree>
    <p:extLst>
      <p:ext uri="{BB962C8B-B14F-4D97-AF65-F5344CB8AC3E}">
        <p14:creationId xmlns:p14="http://schemas.microsoft.com/office/powerpoint/2010/main" val="23279956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dirty="0" smtClean="0"/>
              <a:t>Block Diagram of Timer-2 </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77</a:t>
            </a:fld>
            <a:endParaRPr lang="en-US" altLang="ko-KR"/>
          </a:p>
        </p:txBody>
      </p:sp>
      <p:pic>
        <p:nvPicPr>
          <p:cNvPr id="3" name="그림 2"/>
          <p:cNvPicPr>
            <a:picLocks noChangeAspect="1"/>
          </p:cNvPicPr>
          <p:nvPr/>
        </p:nvPicPr>
        <p:blipFill>
          <a:blip r:embed="rId2"/>
          <a:stretch>
            <a:fillRect/>
          </a:stretch>
        </p:blipFill>
        <p:spPr>
          <a:xfrm>
            <a:off x="2960915" y="1268941"/>
            <a:ext cx="5737316" cy="4944216"/>
          </a:xfrm>
          <a:prstGeom prst="rect">
            <a:avLst/>
          </a:prstGeom>
        </p:spPr>
      </p:pic>
    </p:spTree>
    <p:extLst>
      <p:ext uri="{BB962C8B-B14F-4D97-AF65-F5344CB8AC3E}">
        <p14:creationId xmlns:p14="http://schemas.microsoft.com/office/powerpoint/2010/main" val="29154042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Operation Mode</a:t>
            </a:r>
          </a:p>
        </p:txBody>
      </p:sp>
      <p:sp>
        <p:nvSpPr>
          <p:cNvPr id="4" name="내용 개체 틀 3"/>
          <p:cNvSpPr>
            <a:spLocks noGrp="1"/>
          </p:cNvSpPr>
          <p:nvPr>
            <p:ph idx="1"/>
          </p:nvPr>
        </p:nvSpPr>
        <p:spPr/>
        <p:txBody>
          <a:bodyPr/>
          <a:lstStyle/>
          <a:p>
            <a:r>
              <a:rPr lang="en-US" altLang="ko-KR" dirty="0" smtClean="0"/>
              <a:t>Operation mode</a:t>
            </a:r>
          </a:p>
          <a:p>
            <a:pPr lvl="1"/>
            <a:r>
              <a:rPr lang="en-US" altLang="ko-KR" dirty="0" smtClean="0"/>
              <a:t>According to operation mode, counting sequence of counter is different..</a:t>
            </a:r>
          </a:p>
          <a:p>
            <a:pPr lvl="2"/>
            <a:r>
              <a:rPr lang="en-US" altLang="ko-KR" dirty="0" smtClean="0"/>
              <a:t>Normal mode</a:t>
            </a:r>
          </a:p>
          <a:p>
            <a:pPr lvl="2"/>
            <a:r>
              <a:rPr lang="en-US" altLang="ko-KR" dirty="0" smtClean="0"/>
              <a:t>CTC(Clear Timer on Compare Match) mode</a:t>
            </a:r>
          </a:p>
          <a:p>
            <a:pPr lvl="2"/>
            <a:r>
              <a:rPr lang="en-US" altLang="ko-KR" dirty="0" smtClean="0"/>
              <a:t>Fast PWM mode</a:t>
            </a:r>
          </a:p>
          <a:p>
            <a:pPr lvl="2"/>
            <a:r>
              <a:rPr lang="en-US" altLang="ko-KR" dirty="0" smtClean="0"/>
              <a:t>Phase correct PWM mode</a:t>
            </a:r>
          </a:p>
          <a:p>
            <a:pPr lvl="2"/>
            <a:r>
              <a:rPr lang="en-US" altLang="ko-KR" dirty="0" smtClean="0"/>
              <a:t>Phase and Frequency Correct PWM mode</a:t>
            </a:r>
          </a:p>
          <a:p>
            <a:pPr lvl="3"/>
            <a:r>
              <a:rPr lang="en-US" altLang="ko-KR" dirty="0" smtClean="0"/>
              <a:t>16-bit timer only</a:t>
            </a:r>
          </a:p>
          <a:p>
            <a:pPr lvl="2"/>
            <a:endParaRPr lang="en-US" altLang="ko-KR" dirty="0" smtClean="0"/>
          </a:p>
          <a:p>
            <a:r>
              <a:rPr lang="en-US" altLang="ko-KR" dirty="0" smtClean="0"/>
              <a:t>Configuration of operation mode</a:t>
            </a:r>
          </a:p>
          <a:p>
            <a:pPr lvl="1"/>
            <a:r>
              <a:rPr lang="en-US" altLang="ko-KR" dirty="0" smtClean="0"/>
              <a:t>WGM and COM field of TCCR</a:t>
            </a:r>
          </a:p>
          <a:p>
            <a:pPr lvl="2"/>
            <a:r>
              <a:rPr lang="en-US" altLang="ko-KR" dirty="0" smtClean="0"/>
              <a:t>WGM : determine counting</a:t>
            </a:r>
            <a:r>
              <a:rPr lang="ko-KR" altLang="en-US" dirty="0" smtClean="0"/>
              <a:t> </a:t>
            </a:r>
            <a:r>
              <a:rPr lang="en-US" altLang="ko-KR" dirty="0" smtClean="0"/>
              <a:t>sequence.</a:t>
            </a:r>
          </a:p>
          <a:p>
            <a:pPr lvl="2"/>
            <a:r>
              <a:rPr lang="en-US" altLang="ko-KR" dirty="0" smtClean="0"/>
              <a:t>COM : control OC output on compare matched.</a:t>
            </a:r>
          </a:p>
          <a:p>
            <a:pPr lvl="3"/>
            <a:r>
              <a:rPr lang="en-US" altLang="ko-KR" dirty="0" smtClean="0"/>
              <a:t>PWM mode : inverted or non-inverted</a:t>
            </a:r>
          </a:p>
          <a:p>
            <a:pPr lvl="3"/>
            <a:r>
              <a:rPr lang="en-US" altLang="ko-KR" dirty="0" smtClean="0"/>
              <a:t>Non-PWM mode : clear, set, toggle</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78</a:t>
            </a:fld>
            <a:endParaRPr lang="en-US" altLang="ko-KR"/>
          </a:p>
        </p:txBody>
      </p:sp>
      <p:sp>
        <p:nvSpPr>
          <p:cNvPr id="8" name="TextBox 7"/>
          <p:cNvSpPr txBox="1"/>
          <p:nvPr/>
        </p:nvSpPr>
        <p:spPr>
          <a:xfrm>
            <a:off x="1847529" y="6237313"/>
            <a:ext cx="2799613" cy="461665"/>
          </a:xfrm>
          <a:prstGeom prst="rect">
            <a:avLst/>
          </a:prstGeom>
          <a:noFill/>
        </p:spPr>
        <p:txBody>
          <a:bodyPr wrap="none">
            <a:spAutoFit/>
          </a:bodyPr>
          <a:lstStyle/>
          <a:p>
            <a:pPr marL="0" lvl="2"/>
            <a:r>
              <a:rPr lang="en-US" altLang="ko-KR" sz="1200" dirty="0">
                <a:latin typeface="맑은 고딕" panose="020B0503020000020004" pitchFamily="50" charset="-127"/>
                <a:ea typeface="맑은 고딕" panose="020B0503020000020004" pitchFamily="50" charset="-127"/>
              </a:rPr>
              <a:t>PWM : Pulse Width Modulation</a:t>
            </a:r>
          </a:p>
          <a:p>
            <a:pPr marL="0" lvl="2"/>
            <a:r>
              <a:rPr lang="en-US" altLang="ko-KR" sz="1200" dirty="0">
                <a:latin typeface="맑은 고딕" panose="020B0503020000020004" pitchFamily="50" charset="-127"/>
                <a:ea typeface="맑은 고딕" panose="020B0503020000020004" pitchFamily="50" charset="-127"/>
              </a:rPr>
              <a:t>CTC : Clear Timer on Compare match</a:t>
            </a:r>
          </a:p>
        </p:txBody>
      </p:sp>
      <p:sp>
        <p:nvSpPr>
          <p:cNvPr id="6" name="TextBox 5"/>
          <p:cNvSpPr txBox="1"/>
          <p:nvPr/>
        </p:nvSpPr>
        <p:spPr>
          <a:xfrm>
            <a:off x="4727848" y="6237313"/>
            <a:ext cx="2717988" cy="461665"/>
          </a:xfrm>
          <a:prstGeom prst="rect">
            <a:avLst/>
          </a:prstGeom>
          <a:noFill/>
        </p:spPr>
        <p:txBody>
          <a:bodyPr wrap="none">
            <a:spAutoFit/>
          </a:bodyPr>
          <a:lstStyle/>
          <a:p>
            <a:pPr marL="0" lvl="2"/>
            <a:r>
              <a:rPr lang="en-US" altLang="ko-KR" sz="1200" dirty="0">
                <a:latin typeface="맑은 고딕" panose="020B0503020000020004" pitchFamily="50" charset="-127"/>
                <a:ea typeface="맑은 고딕" panose="020B0503020000020004" pitchFamily="50" charset="-127"/>
              </a:rPr>
              <a:t>WGM : Waveform Generation Mode</a:t>
            </a:r>
          </a:p>
          <a:p>
            <a:pPr marL="0" lvl="2"/>
            <a:r>
              <a:rPr lang="en-US" altLang="ko-KR" sz="1200" dirty="0">
                <a:latin typeface="맑은 고딕" panose="020B0503020000020004" pitchFamily="50" charset="-127"/>
                <a:ea typeface="맑은 고딕" panose="020B0503020000020004" pitchFamily="50" charset="-127"/>
              </a:rPr>
              <a:t>COM : Compare Output Mode</a:t>
            </a:r>
          </a:p>
        </p:txBody>
      </p:sp>
      <p:sp>
        <p:nvSpPr>
          <p:cNvPr id="7" name="TextBox 6"/>
          <p:cNvSpPr txBox="1"/>
          <p:nvPr/>
        </p:nvSpPr>
        <p:spPr>
          <a:xfrm>
            <a:off x="7392145" y="6271004"/>
            <a:ext cx="2882071" cy="461665"/>
          </a:xfrm>
          <a:prstGeom prst="rect">
            <a:avLst/>
          </a:prstGeom>
          <a:noFill/>
        </p:spPr>
        <p:txBody>
          <a:bodyPr wrap="none">
            <a:spAutoFit/>
          </a:bodyPr>
          <a:lstStyle/>
          <a:p>
            <a:pPr marL="0" lvl="2"/>
            <a:r>
              <a:rPr lang="en-US" altLang="ko-KR" sz="1200" dirty="0">
                <a:latin typeface="맑은 고딕" panose="020B0503020000020004" pitchFamily="50" charset="-127"/>
                <a:ea typeface="맑은 고딕" panose="020B0503020000020004" pitchFamily="50" charset="-127"/>
              </a:rPr>
              <a:t>TCCR : Timer/Counter Control Register</a:t>
            </a:r>
          </a:p>
          <a:p>
            <a:pPr marL="0" lvl="2"/>
            <a:r>
              <a:rPr lang="en-US" altLang="ko-KR" sz="1200" dirty="0">
                <a:latin typeface="맑은 고딕" panose="020B0503020000020004" pitchFamily="50" charset="-127"/>
                <a:ea typeface="맑은 고딕" panose="020B0503020000020004" pitchFamily="50" charset="-127"/>
              </a:rPr>
              <a:t>OC : Output Compare</a:t>
            </a:r>
          </a:p>
        </p:txBody>
      </p:sp>
    </p:spTree>
    <p:extLst>
      <p:ext uri="{BB962C8B-B14F-4D97-AF65-F5344CB8AC3E}">
        <p14:creationId xmlns:p14="http://schemas.microsoft.com/office/powerpoint/2010/main" val="33750843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ltLang="ko-KR" smtClean="0"/>
              <a:t>Normal Mode</a:t>
            </a:r>
          </a:p>
        </p:txBody>
      </p:sp>
      <p:sp>
        <p:nvSpPr>
          <p:cNvPr id="20483" name="Rectangle 3"/>
          <p:cNvSpPr>
            <a:spLocks noGrp="1" noChangeArrowheads="1"/>
          </p:cNvSpPr>
          <p:nvPr>
            <p:ph idx="1"/>
          </p:nvPr>
        </p:nvSpPr>
        <p:spPr/>
        <p:txBody>
          <a:bodyPr/>
          <a:lstStyle/>
          <a:p>
            <a:r>
              <a:rPr lang="en-US" altLang="ko-KR" dirty="0" smtClean="0"/>
              <a:t>Single-slope operation</a:t>
            </a:r>
          </a:p>
          <a:p>
            <a:pPr lvl="1"/>
            <a:r>
              <a:rPr lang="en-US" altLang="ko-KR" dirty="0" smtClean="0"/>
              <a:t>Always</a:t>
            </a:r>
            <a:r>
              <a:rPr lang="ko-KR" altLang="en-US" dirty="0" smtClean="0"/>
              <a:t> </a:t>
            </a:r>
            <a:r>
              <a:rPr lang="en-GB" altLang="ko-KR" dirty="0" smtClean="0"/>
              <a:t>up counting</a:t>
            </a:r>
          </a:p>
          <a:p>
            <a:pPr lvl="1"/>
            <a:r>
              <a:rPr lang="en-GB" altLang="ko-KR" dirty="0" smtClean="0"/>
              <a:t>BOTTOM(0x00) </a:t>
            </a:r>
            <a:r>
              <a:rPr lang="en-GB" altLang="ko-KR" dirty="0" smtClean="0">
                <a:sym typeface="Wingdings" panose="05000000000000000000" pitchFamily="2" charset="2"/>
              </a:rPr>
              <a:t> MAX (0xFF)</a:t>
            </a:r>
            <a:endParaRPr lang="en-GB" altLang="ko-KR" dirty="0" smtClean="0"/>
          </a:p>
          <a:p>
            <a:pPr lvl="1"/>
            <a:r>
              <a:rPr lang="en-US" altLang="ko-KR" dirty="0" smtClean="0"/>
              <a:t>No initialization</a:t>
            </a:r>
            <a:endParaRPr lang="en-GB" altLang="ko-KR" dirty="0" smtClean="0"/>
          </a:p>
          <a:p>
            <a:r>
              <a:rPr lang="en-US" altLang="ko-KR" dirty="0" smtClean="0"/>
              <a:t>TOV is set when TCNT becomes 0x00 from 0xFF.</a:t>
            </a:r>
          </a:p>
          <a:p>
            <a:r>
              <a:rPr lang="en-US" altLang="ko-KR" dirty="0" smtClean="0"/>
              <a:t>Preset of TCNT is possible.</a:t>
            </a:r>
          </a:p>
        </p:txBody>
      </p:sp>
      <p:sp>
        <p:nvSpPr>
          <p:cNvPr id="27650" name="슬라이드 번호 개체 틀 6"/>
          <p:cNvSpPr>
            <a:spLocks noGrp="1"/>
          </p:cNvSpPr>
          <p:nvPr>
            <p:ph type="sldNum" sz="quarter" idx="12"/>
          </p:nvPr>
        </p:nvSpPr>
        <p:spPr/>
        <p:txBody>
          <a:bodyPr/>
          <a:lstStyle/>
          <a:p>
            <a:fld id="{486B3008-FF56-41C2-89EE-0F31E4709D87}" type="slidenum">
              <a:rPr lang="ko-KR" altLang="en-GB" smtClean="0"/>
              <a:pPr/>
              <a:t>79</a:t>
            </a:fld>
            <a:endParaRPr lang="en-GB" altLang="ko-KR"/>
          </a:p>
        </p:txBody>
      </p:sp>
    </p:spTree>
    <p:extLst>
      <p:ext uri="{BB962C8B-B14F-4D97-AF65-F5344CB8AC3E}">
        <p14:creationId xmlns:p14="http://schemas.microsoft.com/office/powerpoint/2010/main" val="34768511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ltLang="ko-KR" smtClean="0"/>
              <a:t>AVR Core</a:t>
            </a:r>
          </a:p>
        </p:txBody>
      </p:sp>
      <p:sp>
        <p:nvSpPr>
          <p:cNvPr id="7" name="슬라이드 번호 개체 틀 6"/>
          <p:cNvSpPr>
            <a:spLocks noGrp="1"/>
          </p:cNvSpPr>
          <p:nvPr>
            <p:ph type="sldNum" sz="quarter" idx="4294967295"/>
          </p:nvPr>
        </p:nvSpPr>
        <p:spPr>
          <a:xfrm>
            <a:off x="9753600" y="6308725"/>
            <a:ext cx="2438400" cy="371475"/>
          </a:xfrm>
        </p:spPr>
        <p:txBody>
          <a:bodyPr/>
          <a:lstStyle/>
          <a:p>
            <a:fld id="{ADAB2113-4421-49D5-9488-264777B2596C}" type="slidenum">
              <a:rPr lang="en-US" altLang="ko-KR" smtClean="0"/>
              <a:pPr/>
              <a:t>8</a:t>
            </a:fld>
            <a:endParaRPr lang="en-US" altLang="ko-KR"/>
          </a:p>
        </p:txBody>
      </p:sp>
    </p:spTree>
    <p:extLst>
      <p:ext uri="{BB962C8B-B14F-4D97-AF65-F5344CB8AC3E}">
        <p14:creationId xmlns:p14="http://schemas.microsoft.com/office/powerpoint/2010/main" val="39273213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ltLang="ko-KR" smtClean="0"/>
              <a:t>CTC Mode</a:t>
            </a:r>
          </a:p>
        </p:txBody>
      </p:sp>
      <p:sp>
        <p:nvSpPr>
          <p:cNvPr id="21507" name="Rectangle 3"/>
          <p:cNvSpPr>
            <a:spLocks noGrp="1" noChangeArrowheads="1"/>
          </p:cNvSpPr>
          <p:nvPr>
            <p:ph idx="1"/>
          </p:nvPr>
        </p:nvSpPr>
        <p:spPr/>
        <p:txBody>
          <a:bodyPr/>
          <a:lstStyle/>
          <a:p>
            <a:r>
              <a:rPr lang="en-GB" altLang="ko-KR" dirty="0" smtClean="0"/>
              <a:t>CTC (Clear Timer on Compare match) mode </a:t>
            </a:r>
          </a:p>
          <a:p>
            <a:r>
              <a:rPr lang="en-US" altLang="ko-KR" dirty="0" smtClean="0"/>
              <a:t>Single-slope operation</a:t>
            </a:r>
          </a:p>
          <a:p>
            <a:pPr lvl="1"/>
            <a:r>
              <a:rPr lang="en-US" altLang="ko-KR" dirty="0" smtClean="0"/>
              <a:t>BOTTOM </a:t>
            </a:r>
            <a:r>
              <a:rPr lang="en-US" altLang="ko-KR" dirty="0" smtClean="0">
                <a:sym typeface="Wingdings" panose="05000000000000000000" pitchFamily="2" charset="2"/>
              </a:rPr>
              <a:t> TOP (OCR0A)</a:t>
            </a:r>
            <a:endParaRPr lang="en-US" altLang="ko-KR" dirty="0" smtClean="0"/>
          </a:p>
          <a:p>
            <a:r>
              <a:rPr lang="en-GB" altLang="ko-KR" dirty="0" smtClean="0"/>
              <a:t>Whenever TCNT equals to OCR</a:t>
            </a:r>
            <a:r>
              <a:rPr lang="ko-KR" altLang="en-US" dirty="0" smtClean="0"/>
              <a:t> </a:t>
            </a:r>
            <a:endParaRPr lang="en-US" altLang="ko-KR" dirty="0" smtClean="0"/>
          </a:p>
          <a:p>
            <a:pPr lvl="1"/>
            <a:r>
              <a:rPr lang="en-US" altLang="ko-KR" dirty="0" smtClean="0"/>
              <a:t>Timer set to ‘0’, OCF interrupt is generated, OC pin toggle.</a:t>
            </a:r>
          </a:p>
          <a:p>
            <a:r>
              <a:rPr lang="en-GB" altLang="ko-KR" dirty="0" smtClean="0"/>
              <a:t>F(OC) = </a:t>
            </a:r>
            <a:r>
              <a:rPr lang="en-GB" altLang="ko-KR" dirty="0" err="1" smtClean="0"/>
              <a:t>f_CLK_I</a:t>
            </a:r>
            <a:r>
              <a:rPr lang="en-GB" altLang="ko-KR" dirty="0" smtClean="0"/>
              <a:t>/O / (2*N*(1+OCR), </a:t>
            </a:r>
          </a:p>
          <a:p>
            <a:pPr lvl="1"/>
            <a:r>
              <a:rPr lang="en-GB" altLang="ko-KR" dirty="0" smtClean="0"/>
              <a:t>N (</a:t>
            </a:r>
            <a:r>
              <a:rPr lang="en-GB" altLang="ko-KR" dirty="0" err="1" smtClean="0"/>
              <a:t>prescale</a:t>
            </a:r>
            <a:r>
              <a:rPr lang="en-GB" altLang="ko-KR" dirty="0" smtClean="0"/>
              <a:t> factor)=1, 8, 64, 256, 1024</a:t>
            </a:r>
          </a:p>
        </p:txBody>
      </p:sp>
      <p:sp>
        <p:nvSpPr>
          <p:cNvPr id="27650" name="슬라이드 번호 개체 틀 6"/>
          <p:cNvSpPr>
            <a:spLocks noGrp="1"/>
          </p:cNvSpPr>
          <p:nvPr>
            <p:ph type="sldNum" sz="quarter" idx="12"/>
          </p:nvPr>
        </p:nvSpPr>
        <p:spPr/>
        <p:txBody>
          <a:bodyPr/>
          <a:lstStyle/>
          <a:p>
            <a:fld id="{A8A922B1-DC4D-4778-9E7B-142D74ABFCA3}" type="slidenum">
              <a:rPr lang="ko-KR" altLang="en-GB" smtClean="0"/>
              <a:pPr/>
              <a:t>80</a:t>
            </a:fld>
            <a:endParaRPr lang="en-GB" altLang="ko-KR"/>
          </a:p>
        </p:txBody>
      </p:sp>
      <p:pic>
        <p:nvPicPr>
          <p:cNvPr id="21509" name="Picture 5"/>
          <p:cNvPicPr>
            <a:picLocks noChangeAspect="1" noChangeArrowheads="1"/>
          </p:cNvPicPr>
          <p:nvPr/>
        </p:nvPicPr>
        <p:blipFill>
          <a:blip r:embed="rId3" cstate="print"/>
          <a:srcRect/>
          <a:stretch>
            <a:fillRect/>
          </a:stretch>
        </p:blipFill>
        <p:spPr bwMode="auto">
          <a:xfrm>
            <a:off x="2855640" y="3284984"/>
            <a:ext cx="7202784" cy="3152566"/>
          </a:xfrm>
          <a:prstGeom prst="rect">
            <a:avLst/>
          </a:prstGeom>
          <a:noFill/>
          <a:ln w="9525">
            <a:noFill/>
            <a:miter lim="800000"/>
            <a:headEnd/>
            <a:tailEnd/>
          </a:ln>
        </p:spPr>
      </p:pic>
    </p:spTree>
    <p:extLst>
      <p:ext uri="{BB962C8B-B14F-4D97-AF65-F5344CB8AC3E}">
        <p14:creationId xmlns:p14="http://schemas.microsoft.com/office/powerpoint/2010/main" val="1145684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p:cNvPicPr>
            <a:picLocks noChangeAspect="1" noChangeArrowheads="1"/>
          </p:cNvPicPr>
          <p:nvPr/>
        </p:nvPicPr>
        <p:blipFill>
          <a:blip r:embed="rId3" cstate="print"/>
          <a:srcRect/>
          <a:stretch>
            <a:fillRect/>
          </a:stretch>
        </p:blipFill>
        <p:spPr bwMode="auto">
          <a:xfrm>
            <a:off x="3431705" y="3573016"/>
            <a:ext cx="4968552" cy="3096996"/>
          </a:xfrm>
          <a:prstGeom prst="rect">
            <a:avLst/>
          </a:prstGeom>
          <a:noFill/>
          <a:ln w="9525">
            <a:noFill/>
            <a:miter lim="800000"/>
            <a:headEnd/>
            <a:tailEnd/>
          </a:ln>
        </p:spPr>
      </p:pic>
      <p:sp>
        <p:nvSpPr>
          <p:cNvPr id="28675" name="Rectangle 2"/>
          <p:cNvSpPr>
            <a:spLocks noGrp="1" noChangeArrowheads="1"/>
          </p:cNvSpPr>
          <p:nvPr>
            <p:ph type="title"/>
          </p:nvPr>
        </p:nvSpPr>
        <p:spPr/>
        <p:txBody>
          <a:bodyPr/>
          <a:lstStyle/>
          <a:p>
            <a:r>
              <a:rPr lang="en-US" altLang="ko-KR" smtClean="0"/>
              <a:t>Fast PWM Mode</a:t>
            </a:r>
          </a:p>
        </p:txBody>
      </p:sp>
      <p:sp>
        <p:nvSpPr>
          <p:cNvPr id="22531" name="Rectangle 3"/>
          <p:cNvSpPr>
            <a:spLocks noGrp="1" noChangeArrowheads="1"/>
          </p:cNvSpPr>
          <p:nvPr>
            <p:ph idx="1"/>
          </p:nvPr>
        </p:nvSpPr>
        <p:spPr/>
        <p:txBody>
          <a:bodyPr/>
          <a:lstStyle/>
          <a:p>
            <a:r>
              <a:rPr lang="en-GB" altLang="ko-KR" dirty="0" smtClean="0"/>
              <a:t>Single-slope operation</a:t>
            </a:r>
          </a:p>
          <a:p>
            <a:pPr lvl="1"/>
            <a:r>
              <a:rPr lang="en-GB" altLang="ko-KR" dirty="0" smtClean="0"/>
              <a:t>BOTTOM </a:t>
            </a:r>
            <a:r>
              <a:rPr lang="en-GB" altLang="ko-KR" dirty="0" smtClean="0">
                <a:sym typeface="Wingdings" panose="05000000000000000000" pitchFamily="2" charset="2"/>
              </a:rPr>
              <a:t> TOP : 0xFF(</a:t>
            </a:r>
            <a:r>
              <a:rPr lang="en-US" altLang="ko-KR" dirty="0" smtClean="0">
                <a:sym typeface="Wingdings" panose="05000000000000000000" pitchFamily="2" charset="2"/>
              </a:rPr>
              <a:t>WGM=3), OCR0A(WGM=7)</a:t>
            </a:r>
            <a:endParaRPr lang="en-GB" altLang="ko-KR" dirty="0" smtClean="0"/>
          </a:p>
          <a:p>
            <a:r>
              <a:rPr lang="en-GB" altLang="ko-KR" dirty="0" smtClean="0"/>
              <a:t>Whenever TCNT equals to</a:t>
            </a:r>
            <a:r>
              <a:rPr lang="ko-KR" altLang="en-US" dirty="0" smtClean="0"/>
              <a:t> </a:t>
            </a:r>
            <a:r>
              <a:rPr lang="en-US" altLang="ko-KR" dirty="0" smtClean="0"/>
              <a:t>TOP</a:t>
            </a:r>
          </a:p>
          <a:p>
            <a:pPr lvl="1"/>
            <a:r>
              <a:rPr lang="en-US" altLang="ko-KR" dirty="0" smtClean="0"/>
              <a:t>TOV or OCF is generated.</a:t>
            </a:r>
            <a:endParaRPr lang="en-GB" altLang="ko-KR" dirty="0" smtClean="0"/>
          </a:p>
          <a:p>
            <a:r>
              <a:rPr lang="en-US" altLang="ko-KR" dirty="0" smtClean="0"/>
              <a:t>Whenever TCNT equals to OCR</a:t>
            </a:r>
          </a:p>
          <a:p>
            <a:pPr lvl="1"/>
            <a:r>
              <a:rPr lang="en-US" altLang="ko-KR" dirty="0" smtClean="0"/>
              <a:t>Non-inverting PWM mode : OCF is generated, OC becomes</a:t>
            </a:r>
            <a:r>
              <a:rPr lang="ko-KR" altLang="en-US" dirty="0" smtClean="0"/>
              <a:t> </a:t>
            </a:r>
            <a:r>
              <a:rPr lang="en-US" altLang="ko-KR" dirty="0" smtClean="0"/>
              <a:t>‘0’, and if BOTTOM, change to ‘1’.</a:t>
            </a:r>
          </a:p>
          <a:p>
            <a:pPr lvl="1"/>
            <a:r>
              <a:rPr lang="en-US" altLang="ko-KR" dirty="0" smtClean="0"/>
              <a:t>Inverting</a:t>
            </a:r>
            <a:r>
              <a:rPr lang="ko-KR" altLang="en-US" dirty="0" smtClean="0"/>
              <a:t> </a:t>
            </a:r>
            <a:r>
              <a:rPr lang="en-US" altLang="ko-KR" dirty="0" smtClean="0"/>
              <a:t>PWM mode : reverse of non-inverting mode.</a:t>
            </a:r>
          </a:p>
          <a:p>
            <a:r>
              <a:rPr lang="en-GB" altLang="ko-KR" dirty="0" smtClean="0"/>
              <a:t>F(OC) = </a:t>
            </a:r>
            <a:r>
              <a:rPr lang="en-GB" altLang="ko-KR" dirty="0" err="1" smtClean="0"/>
              <a:t>f_CLK_I</a:t>
            </a:r>
            <a:r>
              <a:rPr lang="en-GB" altLang="ko-KR" dirty="0" smtClean="0"/>
              <a:t>/O / (N*256), N=1, 8, 64, 256, 1024</a:t>
            </a:r>
          </a:p>
          <a:p>
            <a:pPr lvl="1"/>
            <a:endParaRPr lang="en-GB" altLang="ko-KR" dirty="0" smtClean="0"/>
          </a:p>
          <a:p>
            <a:pPr lvl="1"/>
            <a:endParaRPr lang="en-GB" altLang="ko-KR" dirty="0" smtClean="0"/>
          </a:p>
        </p:txBody>
      </p:sp>
      <p:sp>
        <p:nvSpPr>
          <p:cNvPr id="28674" name="슬라이드 번호 개체 틀 6"/>
          <p:cNvSpPr>
            <a:spLocks noGrp="1"/>
          </p:cNvSpPr>
          <p:nvPr>
            <p:ph type="sldNum" sz="quarter" idx="12"/>
          </p:nvPr>
        </p:nvSpPr>
        <p:spPr/>
        <p:txBody>
          <a:bodyPr/>
          <a:lstStyle/>
          <a:p>
            <a:fld id="{2F895A1B-5701-4664-B17F-5EE5FDA5701E}" type="slidenum">
              <a:rPr lang="ko-KR" altLang="en-GB" smtClean="0"/>
              <a:pPr/>
              <a:t>81</a:t>
            </a:fld>
            <a:endParaRPr lang="en-GB" altLang="ko-KR"/>
          </a:p>
        </p:txBody>
      </p:sp>
    </p:spTree>
    <p:extLst>
      <p:ext uri="{BB962C8B-B14F-4D97-AF65-F5344CB8AC3E}">
        <p14:creationId xmlns:p14="http://schemas.microsoft.com/office/powerpoint/2010/main" val="38449497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126" y="2739641"/>
            <a:ext cx="5398748" cy="341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Rectangle 2"/>
          <p:cNvSpPr>
            <a:spLocks noGrp="1" noChangeArrowheads="1"/>
          </p:cNvSpPr>
          <p:nvPr>
            <p:ph type="title"/>
          </p:nvPr>
        </p:nvSpPr>
        <p:spPr/>
        <p:txBody>
          <a:bodyPr/>
          <a:lstStyle/>
          <a:p>
            <a:r>
              <a:rPr lang="en-US" altLang="ko-KR" smtClean="0"/>
              <a:t>Phase Correct PWM Mode</a:t>
            </a:r>
          </a:p>
        </p:txBody>
      </p:sp>
      <p:sp>
        <p:nvSpPr>
          <p:cNvPr id="23555" name="Rectangle 3"/>
          <p:cNvSpPr>
            <a:spLocks noGrp="1" noChangeArrowheads="1"/>
          </p:cNvSpPr>
          <p:nvPr>
            <p:ph idx="1"/>
          </p:nvPr>
        </p:nvSpPr>
        <p:spPr>
          <a:xfrm>
            <a:off x="838200" y="1023815"/>
            <a:ext cx="10515600" cy="2590242"/>
          </a:xfrm>
        </p:spPr>
        <p:txBody>
          <a:bodyPr>
            <a:normAutofit fontScale="92500" lnSpcReduction="10000"/>
          </a:bodyPr>
          <a:lstStyle/>
          <a:p>
            <a:r>
              <a:rPr lang="en-GB" altLang="ko-KR" dirty="0" smtClean="0"/>
              <a:t>Dual-slope operation</a:t>
            </a:r>
          </a:p>
          <a:p>
            <a:pPr lvl="1"/>
            <a:r>
              <a:rPr lang="en-GB" altLang="ko-KR" dirty="0" smtClean="0"/>
              <a:t>BOTTOM </a:t>
            </a:r>
            <a:r>
              <a:rPr lang="en-US" altLang="ko-KR" dirty="0" smtClean="0">
                <a:sym typeface="Wingdings" panose="05000000000000000000" pitchFamily="2" charset="2"/>
              </a:rPr>
              <a:t></a:t>
            </a:r>
            <a:r>
              <a:rPr lang="en-GB" altLang="ko-KR" dirty="0" smtClean="0"/>
              <a:t> TOP </a:t>
            </a:r>
            <a:r>
              <a:rPr lang="en-GB" altLang="ko-KR" dirty="0" smtClean="0">
                <a:sym typeface="Wingdings" panose="05000000000000000000" pitchFamily="2" charset="2"/>
              </a:rPr>
              <a:t> </a:t>
            </a:r>
            <a:r>
              <a:rPr lang="en-GB" altLang="ko-KR" dirty="0" smtClean="0"/>
              <a:t>BOTTOM (up/down counting)</a:t>
            </a:r>
          </a:p>
          <a:p>
            <a:pPr lvl="1"/>
            <a:r>
              <a:rPr lang="en-GB" altLang="ko-KR" dirty="0" smtClean="0"/>
              <a:t>TOP : 0xFF (WGM[2:0]=1), OCR0A (WGM[2:0]=5) </a:t>
            </a:r>
          </a:p>
          <a:p>
            <a:r>
              <a:rPr lang="en-GB" altLang="ko-KR" dirty="0" smtClean="0"/>
              <a:t>TCNT=OCR </a:t>
            </a:r>
          </a:p>
          <a:p>
            <a:pPr lvl="1"/>
            <a:r>
              <a:rPr lang="en-US" altLang="ko-KR" dirty="0" smtClean="0"/>
              <a:t>OCF is generated.</a:t>
            </a:r>
          </a:p>
          <a:p>
            <a:pPr lvl="1"/>
            <a:r>
              <a:rPr lang="en-US" altLang="ko-KR" dirty="0" smtClean="0"/>
              <a:t>In non-inverting mode &amp; up-counting, </a:t>
            </a:r>
            <a:r>
              <a:rPr lang="en-GB" altLang="ko-KR" dirty="0" smtClean="0"/>
              <a:t>OC becomes to ‘</a:t>
            </a:r>
            <a:r>
              <a:rPr lang="en-US" altLang="ko-KR" dirty="0" smtClean="0"/>
              <a:t>0’. If down-counting,</a:t>
            </a:r>
            <a:r>
              <a:rPr lang="ko-KR" altLang="en-US" dirty="0" smtClean="0"/>
              <a:t> </a:t>
            </a:r>
            <a:r>
              <a:rPr lang="en-US" altLang="ko-KR" dirty="0" smtClean="0"/>
              <a:t>OC becomes to ‘1’. </a:t>
            </a:r>
          </a:p>
          <a:p>
            <a:r>
              <a:rPr lang="en-US" altLang="ko-KR" dirty="0" smtClean="0"/>
              <a:t>TCNT=BOTTOM :</a:t>
            </a:r>
            <a:r>
              <a:rPr lang="ko-KR" altLang="en-US" dirty="0" smtClean="0"/>
              <a:t> </a:t>
            </a:r>
            <a:r>
              <a:rPr lang="en-US" altLang="ko-KR" dirty="0" smtClean="0"/>
              <a:t>TOV is generated.</a:t>
            </a:r>
          </a:p>
          <a:p>
            <a:r>
              <a:rPr lang="en-US" altLang="ko-KR" dirty="0" smtClean="0"/>
              <a:t>TCNT=TOP : OCR value is updated.</a:t>
            </a:r>
            <a:endParaRPr lang="en-GB" altLang="ko-KR" dirty="0" smtClean="0"/>
          </a:p>
          <a:p>
            <a:r>
              <a:rPr lang="en-GB" altLang="ko-KR" dirty="0" smtClean="0"/>
              <a:t>F(OC) = </a:t>
            </a:r>
            <a:r>
              <a:rPr lang="en-GB" altLang="ko-KR" dirty="0" err="1" smtClean="0"/>
              <a:t>f_CLK_I</a:t>
            </a:r>
            <a:r>
              <a:rPr lang="en-GB" altLang="ko-KR" dirty="0" smtClean="0"/>
              <a:t>/O / (N*510), N=1, 8, 64, 256, 1024</a:t>
            </a:r>
          </a:p>
          <a:p>
            <a:pPr lvl="1"/>
            <a:endParaRPr lang="en-GB" altLang="ko-KR" dirty="0" smtClean="0"/>
          </a:p>
          <a:p>
            <a:pPr lvl="1"/>
            <a:endParaRPr lang="en-GB" altLang="ko-KR" dirty="0" smtClean="0"/>
          </a:p>
        </p:txBody>
      </p:sp>
      <p:sp>
        <p:nvSpPr>
          <p:cNvPr id="29698" name="슬라이드 번호 개체 틀 6"/>
          <p:cNvSpPr>
            <a:spLocks noGrp="1"/>
          </p:cNvSpPr>
          <p:nvPr>
            <p:ph type="sldNum" sz="quarter" idx="12"/>
          </p:nvPr>
        </p:nvSpPr>
        <p:spPr/>
        <p:txBody>
          <a:bodyPr/>
          <a:lstStyle/>
          <a:p>
            <a:fld id="{F55DD8EF-89C2-4F35-8695-C11E68EE4CDF}" type="slidenum">
              <a:rPr lang="ko-KR" altLang="en-GB" smtClean="0"/>
              <a:pPr/>
              <a:t>82</a:t>
            </a:fld>
            <a:endParaRPr lang="en-GB" altLang="ko-KR"/>
          </a:p>
        </p:txBody>
      </p:sp>
    </p:spTree>
    <p:extLst>
      <p:ext uri="{BB962C8B-B14F-4D97-AF65-F5344CB8AC3E}">
        <p14:creationId xmlns:p14="http://schemas.microsoft.com/office/powerpoint/2010/main" val="2554083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p:cNvPicPr>
            <a:picLocks noChangeAspect="1" noChangeArrowheads="1"/>
          </p:cNvPicPr>
          <p:nvPr/>
        </p:nvPicPr>
        <p:blipFill>
          <a:blip r:embed="rId3" cstate="print"/>
          <a:srcRect/>
          <a:stretch>
            <a:fillRect/>
          </a:stretch>
        </p:blipFill>
        <p:spPr bwMode="auto">
          <a:xfrm>
            <a:off x="5484588" y="3050242"/>
            <a:ext cx="5257254" cy="3126721"/>
          </a:xfrm>
          <a:prstGeom prst="rect">
            <a:avLst/>
          </a:prstGeom>
          <a:noFill/>
          <a:ln w="9525">
            <a:noFill/>
            <a:miter lim="800000"/>
            <a:headEnd/>
            <a:tailEnd/>
          </a:ln>
        </p:spPr>
      </p:pic>
      <p:sp>
        <p:nvSpPr>
          <p:cNvPr id="29699" name="Rectangle 2"/>
          <p:cNvSpPr>
            <a:spLocks noGrp="1" noChangeArrowheads="1"/>
          </p:cNvSpPr>
          <p:nvPr>
            <p:ph type="title"/>
          </p:nvPr>
        </p:nvSpPr>
        <p:spPr/>
        <p:txBody>
          <a:bodyPr/>
          <a:lstStyle/>
          <a:p>
            <a:r>
              <a:rPr lang="en-US" altLang="ko-KR" smtClean="0"/>
              <a:t>Phase &amp; Frequency Correct PWM Mode</a:t>
            </a:r>
          </a:p>
        </p:txBody>
      </p:sp>
      <p:sp>
        <p:nvSpPr>
          <p:cNvPr id="24579" name="Rectangle 3"/>
          <p:cNvSpPr>
            <a:spLocks noGrp="1" noChangeArrowheads="1"/>
          </p:cNvSpPr>
          <p:nvPr>
            <p:ph idx="1"/>
          </p:nvPr>
        </p:nvSpPr>
        <p:spPr/>
        <p:txBody>
          <a:bodyPr/>
          <a:lstStyle/>
          <a:p>
            <a:r>
              <a:rPr lang="en-GB" altLang="ko-KR" dirty="0" smtClean="0"/>
              <a:t>Dual-slope operation</a:t>
            </a:r>
          </a:p>
          <a:p>
            <a:pPr lvl="1"/>
            <a:r>
              <a:rPr lang="en-GB" altLang="ko-KR" dirty="0" smtClean="0"/>
              <a:t>BOTTOM </a:t>
            </a:r>
            <a:r>
              <a:rPr lang="en-GB" altLang="ko-KR" dirty="0" smtClean="0">
                <a:sym typeface="Wingdings" panose="05000000000000000000" pitchFamily="2" charset="2"/>
              </a:rPr>
              <a:t></a:t>
            </a:r>
            <a:r>
              <a:rPr lang="en-GB" altLang="ko-KR" dirty="0" smtClean="0"/>
              <a:t> TOP </a:t>
            </a:r>
            <a:r>
              <a:rPr lang="en-GB" altLang="ko-KR" dirty="0" smtClean="0">
                <a:sym typeface="Wingdings" panose="05000000000000000000" pitchFamily="2" charset="2"/>
              </a:rPr>
              <a:t></a:t>
            </a:r>
            <a:r>
              <a:rPr lang="en-GB" altLang="ko-KR" dirty="0" smtClean="0"/>
              <a:t> BOTTOM </a:t>
            </a:r>
          </a:p>
          <a:p>
            <a:pPr lvl="1"/>
            <a:r>
              <a:rPr lang="en-GB" altLang="ko-KR" dirty="0" smtClean="0"/>
              <a:t>TOP : </a:t>
            </a:r>
            <a:r>
              <a:rPr lang="en-US" altLang="ko-KR" dirty="0" smtClean="0"/>
              <a:t>ICR (WGM=8),</a:t>
            </a:r>
            <a:r>
              <a:rPr lang="ko-KR" altLang="en-US" dirty="0" smtClean="0"/>
              <a:t> </a:t>
            </a:r>
            <a:r>
              <a:rPr lang="en-US" altLang="ko-KR" dirty="0" smtClean="0"/>
              <a:t>OCR (WGM=9)</a:t>
            </a:r>
            <a:endParaRPr lang="en-GB" altLang="ko-KR" dirty="0" smtClean="0"/>
          </a:p>
          <a:p>
            <a:r>
              <a:rPr lang="en-GB" altLang="ko-KR" dirty="0" smtClean="0"/>
              <a:t>TCNT=OCR</a:t>
            </a:r>
          </a:p>
          <a:p>
            <a:pPr lvl="1"/>
            <a:r>
              <a:rPr lang="en-US" altLang="ko-KR" dirty="0" smtClean="0"/>
              <a:t>OCF is generated.</a:t>
            </a:r>
          </a:p>
          <a:p>
            <a:pPr lvl="1"/>
            <a:r>
              <a:rPr lang="en-US" altLang="ko-KR" dirty="0" smtClean="0"/>
              <a:t>If non-inverting mode &amp; up-counting, </a:t>
            </a:r>
            <a:r>
              <a:rPr lang="en-GB" altLang="ko-KR" dirty="0" smtClean="0"/>
              <a:t>OC =</a:t>
            </a:r>
            <a:r>
              <a:rPr lang="ko-KR" altLang="en-US" dirty="0" smtClean="0"/>
              <a:t> </a:t>
            </a:r>
            <a:r>
              <a:rPr lang="en-US" altLang="ko-KR" dirty="0" smtClean="0"/>
              <a:t>‘0’, and if down-counting, OC=‘1’. </a:t>
            </a:r>
          </a:p>
          <a:p>
            <a:r>
              <a:rPr lang="en-US" altLang="ko-KR" dirty="0" smtClean="0"/>
              <a:t>TCNT=BOTTOM</a:t>
            </a:r>
          </a:p>
          <a:p>
            <a:pPr lvl="1"/>
            <a:r>
              <a:rPr lang="en-US" altLang="ko-KR" dirty="0" smtClean="0"/>
              <a:t>TOV is generated.</a:t>
            </a:r>
          </a:p>
          <a:p>
            <a:pPr lvl="1"/>
            <a:r>
              <a:rPr lang="en-US" altLang="ko-KR" dirty="0" smtClean="0"/>
              <a:t>OCR/TOP value is updated.</a:t>
            </a:r>
          </a:p>
          <a:p>
            <a:r>
              <a:rPr lang="en-US" altLang="ko-KR" dirty="0" smtClean="0"/>
              <a:t>TCNT=TOP</a:t>
            </a:r>
          </a:p>
          <a:p>
            <a:pPr lvl="1"/>
            <a:r>
              <a:rPr lang="en-US" altLang="ko-KR" dirty="0" smtClean="0"/>
              <a:t>If TOP is configured by</a:t>
            </a:r>
            <a:r>
              <a:rPr lang="ko-KR" altLang="en-US" dirty="0" smtClean="0"/>
              <a:t> </a:t>
            </a:r>
            <a:endParaRPr lang="en-US" altLang="ko-KR" dirty="0" smtClean="0"/>
          </a:p>
          <a:p>
            <a:pPr lvl="2"/>
            <a:r>
              <a:rPr lang="en-US" altLang="ko-KR" dirty="0" smtClean="0"/>
              <a:t>OCR, OCF is generated. </a:t>
            </a:r>
          </a:p>
          <a:p>
            <a:pPr lvl="2"/>
            <a:r>
              <a:rPr lang="en-US" altLang="ko-KR" dirty="0" smtClean="0"/>
              <a:t>ICR, ICF is generated.</a:t>
            </a:r>
            <a:endParaRPr lang="en-GB" altLang="ko-KR" dirty="0" smtClean="0"/>
          </a:p>
          <a:p>
            <a:r>
              <a:rPr lang="en-GB" altLang="ko-KR" dirty="0" smtClean="0"/>
              <a:t>F(OC) = f(CLKI/O) / (2*N*</a:t>
            </a:r>
            <a:r>
              <a:rPr lang="en-US" altLang="ko-KR" dirty="0" smtClean="0"/>
              <a:t>TOP</a:t>
            </a:r>
            <a:r>
              <a:rPr lang="en-GB" altLang="ko-KR" dirty="0" smtClean="0"/>
              <a:t>)</a:t>
            </a:r>
          </a:p>
          <a:p>
            <a:endParaRPr lang="en-GB" altLang="ko-KR" dirty="0" smtClean="0"/>
          </a:p>
        </p:txBody>
      </p:sp>
      <p:sp>
        <p:nvSpPr>
          <p:cNvPr id="29698" name="슬라이드 번호 개체 틀 6"/>
          <p:cNvSpPr>
            <a:spLocks noGrp="1"/>
          </p:cNvSpPr>
          <p:nvPr>
            <p:ph type="sldNum" sz="quarter" idx="12"/>
          </p:nvPr>
        </p:nvSpPr>
        <p:spPr/>
        <p:txBody>
          <a:bodyPr/>
          <a:lstStyle/>
          <a:p>
            <a:fld id="{754DF610-F00A-4462-8DCF-8B9228CF041E}" type="slidenum">
              <a:rPr lang="ko-KR" altLang="en-GB" smtClean="0"/>
              <a:pPr/>
              <a:t>83</a:t>
            </a:fld>
            <a:endParaRPr lang="en-GB" altLang="ko-KR"/>
          </a:p>
        </p:txBody>
      </p:sp>
    </p:spTree>
    <p:extLst>
      <p:ext uri="{BB962C8B-B14F-4D97-AF65-F5344CB8AC3E}">
        <p14:creationId xmlns:p14="http://schemas.microsoft.com/office/powerpoint/2010/main" val="10620755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Timer Registers</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TCNT : Timer/Counter Register</a:t>
            </a:r>
          </a:p>
          <a:p>
            <a:pPr lvl="1"/>
            <a:r>
              <a:rPr lang="en-US" altLang="ko-KR" dirty="0" smtClean="0"/>
              <a:t>Store counter value.</a:t>
            </a:r>
          </a:p>
          <a:p>
            <a:r>
              <a:rPr lang="en-US" altLang="ko-KR" dirty="0" smtClean="0"/>
              <a:t>TCCR : Timer/Counter Control Register</a:t>
            </a:r>
          </a:p>
          <a:p>
            <a:pPr lvl="1"/>
            <a:r>
              <a:rPr lang="en-US" altLang="ko-KR" dirty="0" smtClean="0"/>
              <a:t>Control the operation of timer</a:t>
            </a:r>
          </a:p>
          <a:p>
            <a:r>
              <a:rPr lang="en-US" altLang="ko-KR" dirty="0" smtClean="0"/>
              <a:t>TIMSK : Timer/Counter Interrupt Mask Register</a:t>
            </a:r>
          </a:p>
          <a:p>
            <a:pPr lvl="1"/>
            <a:r>
              <a:rPr lang="en-US" altLang="ko-KR" dirty="0" smtClean="0"/>
              <a:t>Enable/disable interrupt of timer</a:t>
            </a:r>
          </a:p>
          <a:p>
            <a:r>
              <a:rPr lang="en-US" altLang="ko-KR" dirty="0" smtClean="0"/>
              <a:t>TIFR : Timer/Counter Interrupt Flag Register</a:t>
            </a:r>
          </a:p>
          <a:p>
            <a:pPr lvl="1"/>
            <a:r>
              <a:rPr lang="en-US" altLang="ko-KR" dirty="0" smtClean="0"/>
              <a:t>Interrupt flags</a:t>
            </a:r>
          </a:p>
          <a:p>
            <a:r>
              <a:rPr lang="en-US" altLang="ko-KR" dirty="0" smtClean="0"/>
              <a:t>OCR : Output Compare Register</a:t>
            </a:r>
          </a:p>
          <a:p>
            <a:pPr lvl="1"/>
            <a:r>
              <a:rPr lang="en-US" altLang="ko-KR" dirty="0" smtClean="0"/>
              <a:t>The value compared with TCNT</a:t>
            </a:r>
          </a:p>
          <a:p>
            <a:r>
              <a:rPr lang="en-US" altLang="ko-KR" dirty="0" smtClean="0"/>
              <a:t>ICR : Input Capture Register</a:t>
            </a:r>
          </a:p>
          <a:p>
            <a:pPr lvl="1"/>
            <a:r>
              <a:rPr lang="en-US" altLang="ko-KR" dirty="0" smtClean="0"/>
              <a:t>The captured value of TCNT</a:t>
            </a:r>
          </a:p>
          <a:p>
            <a:r>
              <a:rPr lang="en-US" altLang="ko-KR" dirty="0" smtClean="0"/>
              <a:t>ASSR (Asynchronous Status Register)</a:t>
            </a:r>
          </a:p>
          <a:p>
            <a:pPr lvl="1"/>
            <a:r>
              <a:rPr lang="en-US" altLang="ko-KR" dirty="0" smtClean="0"/>
              <a:t>Control of external clock</a:t>
            </a:r>
          </a:p>
          <a:p>
            <a:r>
              <a:rPr lang="en-US" altLang="ko-KR" dirty="0" smtClean="0"/>
              <a:t>GTCCR (General Timer/Counter Control Register)</a:t>
            </a:r>
          </a:p>
          <a:p>
            <a:pPr lvl="1"/>
            <a:r>
              <a:rPr lang="en-US" altLang="ko-KR" dirty="0" smtClean="0"/>
              <a:t>Control of </a:t>
            </a:r>
            <a:r>
              <a:rPr lang="en-US" altLang="ko-KR" dirty="0" err="1" smtClean="0"/>
              <a:t>prescaler</a:t>
            </a:r>
            <a:r>
              <a:rPr lang="en-US" altLang="ko-KR" dirty="0" smtClean="0"/>
              <a:t> reset.</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84</a:t>
            </a:fld>
            <a:endParaRPr lang="en-US" altLang="ko-KR"/>
          </a:p>
        </p:txBody>
      </p:sp>
    </p:spTree>
    <p:extLst>
      <p:ext uri="{BB962C8B-B14F-4D97-AF65-F5344CB8AC3E}">
        <p14:creationId xmlns:p14="http://schemas.microsoft.com/office/powerpoint/2010/main" val="26586317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TCNT</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Timer/counter</a:t>
            </a:r>
            <a:r>
              <a:rPr lang="en-US" altLang="ko-KR" dirty="0"/>
              <a:t> </a:t>
            </a:r>
            <a:r>
              <a:rPr lang="en-US" altLang="ko-KR" dirty="0" smtClean="0"/>
              <a:t>register itself</a:t>
            </a:r>
          </a:p>
          <a:p>
            <a:pPr lvl="1"/>
            <a:r>
              <a:rPr lang="en-US" altLang="ko-KR" dirty="0" smtClean="0"/>
              <a:t>Stores counter’s present value.</a:t>
            </a:r>
          </a:p>
          <a:p>
            <a:pPr lvl="1"/>
            <a:r>
              <a:rPr lang="en-US" altLang="ko-KR" dirty="0" smtClean="0"/>
              <a:t>TCNT0,2 : 8-bit</a:t>
            </a:r>
          </a:p>
          <a:p>
            <a:pPr lvl="1"/>
            <a:r>
              <a:rPr lang="en-US" altLang="ko-KR" dirty="0" smtClean="0"/>
              <a:t>TCNT1 : 16-bit, </a:t>
            </a:r>
            <a:r>
              <a:rPr lang="en-US" altLang="ko-KR" dirty="0" err="1" smtClean="0"/>
              <a:t>TCNTnH</a:t>
            </a:r>
            <a:r>
              <a:rPr lang="en-US" altLang="ko-KR" dirty="0" smtClean="0"/>
              <a:t> + </a:t>
            </a:r>
            <a:r>
              <a:rPr lang="en-US" altLang="ko-KR" dirty="0" err="1" smtClean="0"/>
              <a:t>TCNTnL</a:t>
            </a:r>
            <a:r>
              <a:rPr lang="en-US" altLang="ko-KR" dirty="0" smtClean="0"/>
              <a:t> </a:t>
            </a:r>
            <a:r>
              <a:rPr lang="ko-KR" altLang="en-US" dirty="0" err="1" smtClean="0"/>
              <a:t>연결사용</a:t>
            </a:r>
            <a:endParaRPr lang="en-US" altLang="ko-KR" dirty="0" smtClean="0"/>
          </a:p>
          <a:p>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85</a:t>
            </a:fld>
            <a:endParaRPr lang="en-US" altLang="ko-KR"/>
          </a:p>
        </p:txBody>
      </p:sp>
      <p:sp>
        <p:nvSpPr>
          <p:cNvPr id="8" name="TextBox 7"/>
          <p:cNvSpPr txBox="1"/>
          <p:nvPr/>
        </p:nvSpPr>
        <p:spPr>
          <a:xfrm>
            <a:off x="1358992" y="4421923"/>
            <a:ext cx="841512"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Timer-2</a:t>
            </a:r>
            <a:endParaRPr lang="ko-KR" altLang="en-US" sz="1400" b="1">
              <a:solidFill>
                <a:srgbClr val="FF0000"/>
              </a:solidFill>
              <a:latin typeface="맑은 고딕" panose="020B0503020000020004" pitchFamily="50" charset="-127"/>
              <a:ea typeface="맑은 고딕" panose="020B0503020000020004" pitchFamily="50" charset="-127"/>
            </a:endParaRPr>
          </a:p>
        </p:txBody>
      </p:sp>
      <p:sp>
        <p:nvSpPr>
          <p:cNvPr id="9" name="TextBox 8"/>
          <p:cNvSpPr txBox="1"/>
          <p:nvPr/>
        </p:nvSpPr>
        <p:spPr>
          <a:xfrm>
            <a:off x="1323813" y="2455746"/>
            <a:ext cx="841512"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a:t>
            </a:r>
            <a:endParaRPr lang="ko-KR" altLang="en-US" sz="1400" b="1">
              <a:solidFill>
                <a:srgbClr val="FF0000"/>
              </a:solidFill>
              <a:latin typeface="맑은 고딕" panose="020B0503020000020004" pitchFamily="50" charset="-127"/>
              <a:ea typeface="맑은 고딕" panose="020B0503020000020004" pitchFamily="50" charset="-127"/>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113" y="2596636"/>
            <a:ext cx="5817327" cy="182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5" y="4721107"/>
            <a:ext cx="6107981" cy="183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2010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TCNT</a:t>
            </a:r>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86</a:t>
            </a:fld>
            <a:endParaRPr lang="en-US" altLang="ko-KR"/>
          </a:p>
        </p:txBody>
      </p:sp>
      <p:sp>
        <p:nvSpPr>
          <p:cNvPr id="8" name="TextBox 7"/>
          <p:cNvSpPr txBox="1"/>
          <p:nvPr/>
        </p:nvSpPr>
        <p:spPr>
          <a:xfrm>
            <a:off x="1398847" y="1496615"/>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998" y="2144686"/>
            <a:ext cx="7033989" cy="230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7626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Timer control register</a:t>
            </a:r>
          </a:p>
          <a:p>
            <a:pPr lvl="1"/>
            <a:r>
              <a:rPr lang="en-US" altLang="ko-KR" dirty="0" smtClean="0"/>
              <a:t>Control of timer’s clock, operation mode, output of OC pin, input of ICP.</a:t>
            </a:r>
          </a:p>
          <a:p>
            <a:pPr lvl="2"/>
            <a:r>
              <a:rPr lang="en-US" altLang="ko-KR" dirty="0" smtClean="0"/>
              <a:t>CS (Clock Select) field</a:t>
            </a:r>
            <a:r>
              <a:rPr lang="ko-KR" altLang="en-US" dirty="0" smtClean="0"/>
              <a:t> </a:t>
            </a:r>
            <a:r>
              <a:rPr lang="en-US" altLang="ko-KR" dirty="0" smtClean="0"/>
              <a:t>: select clock source.</a:t>
            </a:r>
          </a:p>
          <a:p>
            <a:pPr lvl="2"/>
            <a:r>
              <a:rPr lang="en-US" altLang="ko-KR" dirty="0" smtClean="0"/>
              <a:t>WGM (Waveform Generation Mode) field</a:t>
            </a:r>
            <a:r>
              <a:rPr lang="ko-KR" altLang="en-US" dirty="0" smtClean="0"/>
              <a:t> </a:t>
            </a:r>
            <a:r>
              <a:rPr lang="en-US" altLang="ko-KR" dirty="0" smtClean="0"/>
              <a:t>: select operation mode.</a:t>
            </a:r>
          </a:p>
          <a:p>
            <a:pPr lvl="2"/>
            <a:r>
              <a:rPr lang="en-US" altLang="ko-KR" dirty="0" smtClean="0"/>
              <a:t>COM (Compare Output Mode) field</a:t>
            </a:r>
            <a:r>
              <a:rPr lang="ko-KR" altLang="en-US" dirty="0" smtClean="0"/>
              <a:t> </a:t>
            </a:r>
            <a:r>
              <a:rPr lang="en-US" altLang="ko-KR" dirty="0" smtClean="0"/>
              <a:t>: control the output of OC pin.</a:t>
            </a:r>
          </a:p>
          <a:p>
            <a:pPr lvl="2"/>
            <a:r>
              <a:rPr lang="en-US" altLang="ko-KR" dirty="0" smtClean="0"/>
              <a:t>FOC (force output compare) field : </a:t>
            </a:r>
            <a:r>
              <a:rPr lang="en-US" altLang="ko-KR" dirty="0"/>
              <a:t>control the output of OC pin.</a:t>
            </a:r>
          </a:p>
          <a:p>
            <a:pPr lvl="2"/>
            <a:r>
              <a:rPr lang="en-US" altLang="ko-KR" dirty="0" smtClean="0"/>
              <a:t>ICNC (input capture noise canceler) flag  : control the input of ICP pin.</a:t>
            </a:r>
          </a:p>
          <a:p>
            <a:pPr lvl="2"/>
            <a:r>
              <a:rPr lang="en-US" altLang="ko-KR" dirty="0" smtClean="0"/>
              <a:t>ICES (input capture edge select) flag </a:t>
            </a:r>
            <a:r>
              <a:rPr lang="en-US" altLang="ko-KR" dirty="0"/>
              <a:t>: control the input of </a:t>
            </a:r>
            <a:r>
              <a:rPr lang="en-US" altLang="ko-KR" dirty="0" smtClean="0"/>
              <a:t>ICP.</a:t>
            </a:r>
          </a:p>
          <a:p>
            <a:pPr lvl="1"/>
            <a:endParaRPr lang="en-US" altLang="ko-KR" dirty="0" smtClean="0"/>
          </a:p>
          <a:p>
            <a:pPr lvl="1"/>
            <a:r>
              <a:rPr lang="en-US" altLang="ko-KR" dirty="0" smtClean="0"/>
              <a:t>Timer-0,2 : </a:t>
            </a:r>
            <a:r>
              <a:rPr lang="en-US" altLang="ko-KR" dirty="0" err="1" smtClean="0"/>
              <a:t>TCCRnA</a:t>
            </a:r>
            <a:r>
              <a:rPr lang="en-US" altLang="ko-KR" dirty="0" smtClean="0"/>
              <a:t>, </a:t>
            </a:r>
            <a:r>
              <a:rPr lang="en-US" altLang="ko-KR" dirty="0" err="1" smtClean="0"/>
              <a:t>TCCRnB</a:t>
            </a:r>
            <a:r>
              <a:rPr lang="en-US" altLang="ko-KR" dirty="0" smtClean="0"/>
              <a:t>, n=0,2</a:t>
            </a:r>
          </a:p>
          <a:p>
            <a:pPr lvl="1"/>
            <a:r>
              <a:rPr lang="en-US" altLang="ko-KR" dirty="0" smtClean="0"/>
              <a:t>Timer-1 : </a:t>
            </a:r>
            <a:r>
              <a:rPr lang="en-US" altLang="ko-KR" dirty="0" err="1" smtClean="0"/>
              <a:t>TCCRnA</a:t>
            </a:r>
            <a:r>
              <a:rPr lang="en-US" altLang="ko-KR" dirty="0" smtClean="0"/>
              <a:t>, </a:t>
            </a:r>
            <a:r>
              <a:rPr lang="en-US" altLang="ko-KR" dirty="0" err="1" smtClean="0"/>
              <a:t>TCCRnB</a:t>
            </a:r>
            <a:r>
              <a:rPr lang="en-US" altLang="ko-KR" dirty="0" smtClean="0"/>
              <a:t>, </a:t>
            </a:r>
            <a:r>
              <a:rPr lang="en-US" altLang="ko-KR" dirty="0" err="1" smtClean="0"/>
              <a:t>TCCRnC</a:t>
            </a:r>
            <a:r>
              <a:rPr lang="en-US" altLang="ko-KR" dirty="0" smtClean="0"/>
              <a:t>, n=1</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87</a:t>
            </a:fld>
            <a:endParaRPr lang="en-US" altLang="ko-KR"/>
          </a:p>
        </p:txBody>
      </p:sp>
    </p:spTree>
    <p:extLst>
      <p:ext uri="{BB962C8B-B14F-4D97-AF65-F5344CB8AC3E}">
        <p14:creationId xmlns:p14="http://schemas.microsoft.com/office/powerpoint/2010/main" val="33324415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88</a:t>
            </a:fld>
            <a:endParaRPr lang="en-US" altLang="ko-K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552" y="3763298"/>
            <a:ext cx="7812360" cy="81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553" y="4626146"/>
            <a:ext cx="7737957" cy="752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782" y="5468478"/>
            <a:ext cx="7771025" cy="768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0829" y="1250426"/>
            <a:ext cx="7965228" cy="798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6679" y="2208064"/>
            <a:ext cx="7965228" cy="78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200830" y="947380"/>
            <a:ext cx="992195" cy="307777"/>
          </a:xfrm>
          <a:prstGeom prst="rect">
            <a:avLst/>
          </a:prstGeom>
          <a:noFill/>
        </p:spPr>
        <p:txBody>
          <a:bodyPr wrap="none">
            <a:spAutoFit/>
          </a:bodyPr>
          <a:lstStyle/>
          <a:p>
            <a:pPr>
              <a:defRPr/>
            </a:pPr>
            <a:r>
              <a:rPr lang="en-US" altLang="ko-KR" sz="1400" b="1" dirty="0">
                <a:solidFill>
                  <a:srgbClr val="FF0000"/>
                </a:solidFill>
                <a:latin typeface="맑은 고딕" panose="020B0503020000020004" pitchFamily="50" charset="-127"/>
                <a:ea typeface="맑은 고딕" panose="020B0503020000020004" pitchFamily="50" charset="-127"/>
              </a:rPr>
              <a:t>Timer-0,2</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
        <p:nvSpPr>
          <p:cNvPr id="15" name="TextBox 14"/>
          <p:cNvSpPr txBox="1"/>
          <p:nvPr/>
        </p:nvSpPr>
        <p:spPr>
          <a:xfrm>
            <a:off x="2200830" y="3406497"/>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873473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WGM (waveform generation mode) field</a:t>
            </a:r>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89</a:t>
            </a:fld>
            <a:endParaRPr lang="en-US" altLang="ko-K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2009711"/>
            <a:ext cx="7489279" cy="299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312850" y="1701649"/>
            <a:ext cx="992195"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Timer-0,2</a:t>
            </a:r>
            <a:endParaRPr lang="ko-KR" altLang="en-US" sz="1400" b="1">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06298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dirty="0" smtClean="0"/>
              <a:t>Overview of AVR Core</a:t>
            </a:r>
          </a:p>
        </p:txBody>
      </p:sp>
      <p:sp>
        <p:nvSpPr>
          <p:cNvPr id="9219" name="Rectangle 3"/>
          <p:cNvSpPr>
            <a:spLocks noGrp="1" noChangeArrowheads="1"/>
          </p:cNvSpPr>
          <p:nvPr>
            <p:ph idx="1"/>
          </p:nvPr>
        </p:nvSpPr>
        <p:spPr/>
        <p:txBody>
          <a:bodyPr/>
          <a:lstStyle/>
          <a:p>
            <a:r>
              <a:rPr lang="en-US" altLang="ko-KR" dirty="0" smtClean="0"/>
              <a:t>AVR Core</a:t>
            </a:r>
          </a:p>
          <a:p>
            <a:pPr lvl="1"/>
            <a:r>
              <a:rPr lang="en-US" altLang="ko-KR" dirty="0" smtClean="0"/>
              <a:t>CPU core of </a:t>
            </a:r>
            <a:r>
              <a:rPr lang="en-US" altLang="ko-KR" dirty="0" err="1" smtClean="0"/>
              <a:t>ATmel</a:t>
            </a:r>
            <a:r>
              <a:rPr lang="en-US" altLang="ko-KR" dirty="0" smtClean="0"/>
              <a:t> processor</a:t>
            </a:r>
          </a:p>
          <a:p>
            <a:pPr lvl="2"/>
            <a:r>
              <a:rPr lang="en-GB" altLang="ko-KR" dirty="0"/>
              <a:t>8-bit RISC micro-controller</a:t>
            </a:r>
          </a:p>
          <a:p>
            <a:pPr lvl="2"/>
            <a:r>
              <a:rPr lang="en-GB" altLang="ko-KR" dirty="0" smtClean="0"/>
              <a:t>A modified </a:t>
            </a:r>
            <a:r>
              <a:rPr lang="en-GB" altLang="ko-KR" dirty="0"/>
              <a:t>Harvard architecture : separate I/D memory.</a:t>
            </a:r>
          </a:p>
          <a:p>
            <a:endParaRPr lang="en-US" altLang="ko-KR" dirty="0" smtClean="0"/>
          </a:p>
          <a:p>
            <a:r>
              <a:rPr lang="en-US" altLang="ko-KR" dirty="0" smtClean="0"/>
              <a:t>History of AVR</a:t>
            </a:r>
          </a:p>
          <a:p>
            <a:pPr lvl="1"/>
            <a:r>
              <a:rPr lang="en-US" altLang="ko-KR" dirty="0" smtClean="0"/>
              <a:t>In 1996, </a:t>
            </a:r>
            <a:r>
              <a:rPr lang="en-US" altLang="ko-KR" dirty="0"/>
              <a:t>2 students(Alf-</a:t>
            </a:r>
            <a:r>
              <a:rPr lang="en-US" altLang="ko-KR" dirty="0" err="1"/>
              <a:t>Egil</a:t>
            </a:r>
            <a:r>
              <a:rPr lang="en-US" altLang="ko-KR" dirty="0"/>
              <a:t> </a:t>
            </a:r>
            <a:r>
              <a:rPr lang="en-US" altLang="ko-KR" dirty="0" err="1"/>
              <a:t>Bogen</a:t>
            </a:r>
            <a:r>
              <a:rPr lang="en-US" altLang="ko-KR" dirty="0"/>
              <a:t>, Vegard </a:t>
            </a:r>
            <a:r>
              <a:rPr lang="en-US" altLang="ko-KR" dirty="0" err="1" smtClean="0"/>
              <a:t>Wollan</a:t>
            </a:r>
            <a:r>
              <a:rPr lang="en-US" altLang="ko-KR" dirty="0" smtClean="0"/>
              <a:t>) in </a:t>
            </a:r>
            <a:r>
              <a:rPr lang="en-US" altLang="ko-KR" dirty="0" err="1" smtClean="0"/>
              <a:t>Norweign</a:t>
            </a:r>
            <a:r>
              <a:rPr lang="en-US" altLang="ko-KR" dirty="0" smtClean="0"/>
              <a:t> Institute of Technology (NTH) originally designed a </a:t>
            </a:r>
            <a:r>
              <a:rPr lang="en-US" altLang="ko-KR" dirty="0" err="1" smtClean="0"/>
              <a:t>uRISC</a:t>
            </a:r>
            <a:r>
              <a:rPr lang="en-US" altLang="ko-KR" dirty="0" smtClean="0"/>
              <a:t> processor. </a:t>
            </a:r>
          </a:p>
          <a:p>
            <a:pPr lvl="1"/>
            <a:r>
              <a:rPr lang="en-US" altLang="ko-KR" dirty="0" smtClean="0"/>
              <a:t>In 2016.1, Microchip acquired </a:t>
            </a:r>
            <a:r>
              <a:rPr lang="en-US" altLang="ko-KR" dirty="0" err="1" smtClean="0"/>
              <a:t>ATmel</a:t>
            </a:r>
            <a:r>
              <a:rPr lang="en-US" altLang="ko-KR" dirty="0" smtClean="0"/>
              <a:t> for $3.56 billion.</a:t>
            </a:r>
          </a:p>
          <a:p>
            <a:pPr lvl="2"/>
            <a:r>
              <a:rPr lang="en-US" altLang="ko-KR" dirty="0" smtClean="0"/>
              <a:t>Microchip provides PIC &amp; AVR processor.</a:t>
            </a:r>
          </a:p>
          <a:p>
            <a:pPr lvl="2"/>
            <a:endParaRPr lang="en-US" altLang="ko-KR" dirty="0" smtClean="0"/>
          </a:p>
          <a:p>
            <a:r>
              <a:rPr lang="en-US" altLang="ko-KR" dirty="0" smtClean="0"/>
              <a:t>Line-up of AVR processors</a:t>
            </a:r>
          </a:p>
          <a:p>
            <a:pPr lvl="1"/>
            <a:r>
              <a:rPr lang="en-US" altLang="ko-KR" dirty="0">
                <a:hlinkClick r:id="rId2"/>
              </a:rPr>
              <a:t>https://www.microchip.com/design-centers/8-bit</a:t>
            </a:r>
            <a:endParaRPr lang="en-US" altLang="ko-KR" dirty="0" smtClean="0"/>
          </a:p>
        </p:txBody>
      </p:sp>
      <p:sp>
        <p:nvSpPr>
          <p:cNvPr id="3" name="슬라이드 번호 개체 틀 2"/>
          <p:cNvSpPr>
            <a:spLocks noGrp="1"/>
          </p:cNvSpPr>
          <p:nvPr>
            <p:ph type="sldNum" sz="quarter" idx="12"/>
          </p:nvPr>
        </p:nvSpPr>
        <p:spPr/>
        <p:txBody>
          <a:bodyPr/>
          <a:lstStyle/>
          <a:p>
            <a:fld id="{2D142775-8AFA-4C0E-ABB6-453B16820F48}" type="slidenum">
              <a:rPr lang="ko-KR" altLang="en-US" smtClean="0"/>
              <a:t>9</a:t>
            </a:fld>
            <a:endParaRPr lang="ko-KR" altLang="en-US"/>
          </a:p>
        </p:txBody>
      </p:sp>
    </p:spTree>
    <p:extLst>
      <p:ext uri="{BB962C8B-B14F-4D97-AF65-F5344CB8AC3E}">
        <p14:creationId xmlns:p14="http://schemas.microsoft.com/office/powerpoint/2010/main" val="1820003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a:t>WGM (waveform generation mode) field</a:t>
            </a:r>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90</a:t>
            </a:fld>
            <a:endParaRPr lang="en-US" altLang="ko-KR"/>
          </a:p>
        </p:txBody>
      </p:sp>
      <p:sp>
        <p:nvSpPr>
          <p:cNvPr id="8" name="TextBox 7"/>
          <p:cNvSpPr txBox="1"/>
          <p:nvPr/>
        </p:nvSpPr>
        <p:spPr>
          <a:xfrm>
            <a:off x="2312849" y="1402465"/>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848" y="1772816"/>
            <a:ext cx="7710264" cy="463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3434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COM (compare output mode) field</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91</a:t>
            </a:fld>
            <a:endParaRPr lang="en-US" altLang="ko-K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1916832"/>
            <a:ext cx="7560840" cy="153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3" y="3717032"/>
            <a:ext cx="7560840" cy="2000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409497" y="1468057"/>
            <a:ext cx="10547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Timer-0, 2</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1519132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a:t>COM (compare output mode) field</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92</a:t>
            </a:fld>
            <a:endParaRPr lang="en-US" altLang="ko-K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916833"/>
            <a:ext cx="7560841" cy="199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423591" y="1487457"/>
            <a:ext cx="992195"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Timer-0,2</a:t>
            </a:r>
            <a:endParaRPr lang="ko-KR" altLang="en-US" sz="1400" b="1">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20783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a:t>COM (compare output mode) field</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93</a:t>
            </a:fld>
            <a:endParaRPr lang="en-US" altLang="ko-KR"/>
          </a:p>
        </p:txBody>
      </p:sp>
      <p:sp>
        <p:nvSpPr>
          <p:cNvPr id="7" name="TextBox 6"/>
          <p:cNvSpPr txBox="1"/>
          <p:nvPr/>
        </p:nvSpPr>
        <p:spPr>
          <a:xfrm>
            <a:off x="2553156" y="1407644"/>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844824"/>
            <a:ext cx="7385119"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268" y="3933056"/>
            <a:ext cx="7322989" cy="223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0064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a:t>COM (compare output mode) field</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94</a:t>
            </a:fld>
            <a:endParaRPr lang="en-US" altLang="ko-KR"/>
          </a:p>
        </p:txBody>
      </p:sp>
      <p:sp>
        <p:nvSpPr>
          <p:cNvPr id="7" name="TextBox 6"/>
          <p:cNvSpPr txBox="1"/>
          <p:nvPr/>
        </p:nvSpPr>
        <p:spPr>
          <a:xfrm>
            <a:off x="2495601" y="1540545"/>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844825"/>
            <a:ext cx="7344816" cy="2058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55348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CS (clock select) field</a:t>
            </a:r>
          </a:p>
          <a:p>
            <a:pPr lvl="1"/>
            <a:r>
              <a:rPr lang="en-US" altLang="ko-KR" dirty="0" smtClean="0"/>
              <a:t>Select clock source</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95</a:t>
            </a:fld>
            <a:endParaRPr lang="en-US" altLang="ko-KR"/>
          </a:p>
        </p:txBody>
      </p:sp>
      <p:sp>
        <p:nvSpPr>
          <p:cNvPr id="6" name="TextBox 5"/>
          <p:cNvSpPr txBox="1"/>
          <p:nvPr/>
        </p:nvSpPr>
        <p:spPr>
          <a:xfrm>
            <a:off x="2647574" y="1736079"/>
            <a:ext cx="841512"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a:t>
            </a:r>
            <a:endParaRPr lang="ko-KR" altLang="en-US" sz="1400" b="1">
              <a:solidFill>
                <a:srgbClr val="FF0000"/>
              </a:solidFill>
              <a:latin typeface="맑은 고딕" panose="020B0503020000020004" pitchFamily="50" charset="-127"/>
              <a:ea typeface="맑은 고딕" panose="020B0503020000020004" pitchFamily="50" charset="-127"/>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264" y="2052975"/>
            <a:ext cx="6651521" cy="2065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264" y="4509121"/>
            <a:ext cx="6705235" cy="205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77689" y="4209937"/>
            <a:ext cx="841512"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Timer-2</a:t>
            </a:r>
            <a:endParaRPr lang="ko-KR" altLang="en-US" sz="1400" b="1">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873484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a:t>CS (clock select) field</a:t>
            </a:r>
          </a:p>
          <a:p>
            <a:pPr lvl="1"/>
            <a:r>
              <a:rPr lang="en-US" altLang="ko-KR" dirty="0"/>
              <a:t>Select clock source</a:t>
            </a:r>
          </a:p>
          <a:p>
            <a:pPr lvl="1"/>
            <a:endParaRPr lang="en-US" altLang="ko-KR" dirty="0"/>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96</a:t>
            </a:fld>
            <a:endParaRPr lang="en-US" altLang="ko-K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421" y="2216017"/>
            <a:ext cx="7064500" cy="2203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783633" y="1916833"/>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80887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TCCR</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FOC (Force Output Compare) field</a:t>
            </a:r>
          </a:p>
          <a:p>
            <a:pPr lvl="1"/>
            <a:r>
              <a:rPr lang="en-US" altLang="ko-KR" dirty="0" smtClean="0"/>
              <a:t>Only applied to non-PWM modes.</a:t>
            </a:r>
          </a:p>
          <a:p>
            <a:pPr lvl="1"/>
            <a:r>
              <a:rPr lang="en-US" altLang="ko-KR" dirty="0" smtClean="0"/>
              <a:t>FOC = 1</a:t>
            </a:r>
          </a:p>
          <a:p>
            <a:pPr lvl="2"/>
            <a:r>
              <a:rPr lang="en-US" altLang="ko-KR" dirty="0" smtClean="0"/>
              <a:t>The result of compare match is transferred to waveform generator, finally output to OC pin.</a:t>
            </a:r>
          </a:p>
          <a:p>
            <a:pPr lvl="3"/>
            <a:r>
              <a:rPr lang="en-US" altLang="ko-KR" dirty="0" smtClean="0"/>
              <a:t>The waveform of OC pin depends on COM field.</a:t>
            </a:r>
          </a:p>
          <a:p>
            <a:pPr lvl="2"/>
            <a:r>
              <a:rPr lang="en-US" altLang="ko-KR" dirty="0" smtClean="0"/>
              <a:t>No interrupt, no clear on timer.</a:t>
            </a:r>
          </a:p>
          <a:p>
            <a:pPr lvl="2"/>
            <a:endParaRPr lang="en-US" altLang="ko-KR" dirty="0" smtClean="0"/>
          </a:p>
          <a:p>
            <a:pPr lvl="1"/>
            <a:r>
              <a:rPr lang="en-US" altLang="ko-KR" dirty="0" smtClean="0"/>
              <a:t>Timer-0,2 : </a:t>
            </a:r>
            <a:r>
              <a:rPr lang="en-US" altLang="ko-KR" dirty="0" err="1" smtClean="0"/>
              <a:t>FOCnA</a:t>
            </a:r>
            <a:r>
              <a:rPr lang="en-US" altLang="ko-KR" dirty="0" smtClean="0"/>
              <a:t>, </a:t>
            </a:r>
            <a:r>
              <a:rPr lang="en-US" altLang="ko-KR" dirty="0" err="1" smtClean="0"/>
              <a:t>FOCnB</a:t>
            </a:r>
            <a:r>
              <a:rPr lang="en-US" altLang="ko-KR" dirty="0" smtClean="0"/>
              <a:t>, n=0,2</a:t>
            </a:r>
          </a:p>
          <a:p>
            <a:pPr lvl="1"/>
            <a:r>
              <a:rPr lang="en-US" altLang="ko-KR" dirty="0" smtClean="0"/>
              <a:t>Timer-1 : </a:t>
            </a:r>
            <a:r>
              <a:rPr lang="en-US" altLang="ko-KR" dirty="0" err="1" smtClean="0"/>
              <a:t>FOCnA</a:t>
            </a:r>
            <a:r>
              <a:rPr lang="en-US" altLang="ko-KR" dirty="0" smtClean="0"/>
              <a:t>, </a:t>
            </a:r>
            <a:r>
              <a:rPr lang="en-US" altLang="ko-KR" dirty="0" err="1" smtClean="0"/>
              <a:t>FOCnB</a:t>
            </a:r>
            <a:r>
              <a:rPr lang="en-US" altLang="ko-KR" dirty="0" smtClean="0"/>
              <a:t>, </a:t>
            </a:r>
            <a:r>
              <a:rPr lang="en-US" altLang="ko-KR" dirty="0" err="1" smtClean="0"/>
              <a:t>FOCnC</a:t>
            </a:r>
            <a:r>
              <a:rPr lang="en-US" altLang="ko-KR" dirty="0" smtClean="0"/>
              <a:t>, n=1</a:t>
            </a:r>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97</a:t>
            </a:fld>
            <a:endParaRPr lang="en-US" altLang="ko-KR"/>
          </a:p>
        </p:txBody>
      </p:sp>
    </p:spTree>
    <p:extLst>
      <p:ext uri="{BB962C8B-B14F-4D97-AF65-F5344CB8AC3E}">
        <p14:creationId xmlns:p14="http://schemas.microsoft.com/office/powerpoint/2010/main" val="33316320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ICNC/ICES</a:t>
            </a:r>
            <a:endParaRPr lang="en-US" altLang="ko-KR" dirty="0" smtClean="0"/>
          </a:p>
        </p:txBody>
      </p:sp>
      <p:sp>
        <p:nvSpPr>
          <p:cNvPr id="10243" name="Rectangle 3"/>
          <p:cNvSpPr>
            <a:spLocks noGrp="1" noChangeArrowheads="1"/>
          </p:cNvSpPr>
          <p:nvPr>
            <p:ph idx="1"/>
          </p:nvPr>
        </p:nvSpPr>
        <p:spPr/>
        <p:txBody>
          <a:bodyPr/>
          <a:lstStyle/>
          <a:p>
            <a:r>
              <a:rPr lang="en-US" altLang="ko-KR" dirty="0" smtClean="0"/>
              <a:t>ICNC (input capture noise canceler) : Timer-1,3</a:t>
            </a:r>
          </a:p>
          <a:p>
            <a:pPr lvl="1"/>
            <a:r>
              <a:rPr lang="en-US" altLang="ko-KR" dirty="0" smtClean="0"/>
              <a:t>1 : canceler enable</a:t>
            </a:r>
          </a:p>
          <a:p>
            <a:pPr lvl="2"/>
            <a:r>
              <a:rPr lang="en-US" altLang="ko-KR" dirty="0" smtClean="0"/>
              <a:t>Check 4 sequences of pulses on ICP pin.</a:t>
            </a:r>
          </a:p>
          <a:p>
            <a:endParaRPr lang="en-US" altLang="ko-KR" dirty="0" smtClean="0"/>
          </a:p>
          <a:p>
            <a:r>
              <a:rPr lang="en-US" altLang="ko-KR" dirty="0" smtClean="0"/>
              <a:t>ICES (input capture edge select) : Timer-1,3</a:t>
            </a:r>
          </a:p>
          <a:p>
            <a:pPr lvl="1"/>
            <a:r>
              <a:rPr lang="en-US" altLang="ko-KR" dirty="0" smtClean="0"/>
              <a:t>0 : falling edge</a:t>
            </a:r>
          </a:p>
          <a:p>
            <a:pPr lvl="1"/>
            <a:r>
              <a:rPr lang="en-US" altLang="ko-KR" dirty="0" smtClean="0"/>
              <a:t>1 : rising edge</a:t>
            </a:r>
          </a:p>
          <a:p>
            <a:pPr lvl="1"/>
            <a:endParaRPr lang="en-US" altLang="ko-KR" dirty="0" smtClean="0"/>
          </a:p>
          <a:p>
            <a:pPr lvl="1"/>
            <a:endParaRPr lang="en-US" altLang="ko-KR" dirty="0" smtClean="0"/>
          </a:p>
          <a:p>
            <a:endParaRPr lang="en-US" altLang="ko-KR" dirty="0"/>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98</a:t>
            </a:fld>
            <a:endParaRPr lang="en-US" altLang="ko-K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209" y="2945030"/>
            <a:ext cx="5284927" cy="341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6500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smtClean="0"/>
              <a:t>TIMSK</a:t>
            </a:r>
            <a:endParaRPr lang="en-US" altLang="ko-KR" dirty="0" smtClean="0"/>
          </a:p>
        </p:txBody>
      </p:sp>
      <p:sp>
        <p:nvSpPr>
          <p:cNvPr id="11267" name="Rectangle 3"/>
          <p:cNvSpPr>
            <a:spLocks noGrp="1" noChangeArrowheads="1"/>
          </p:cNvSpPr>
          <p:nvPr>
            <p:ph idx="1"/>
          </p:nvPr>
        </p:nvSpPr>
        <p:spPr/>
        <p:txBody>
          <a:bodyPr/>
          <a:lstStyle/>
          <a:p>
            <a:r>
              <a:rPr lang="en-US" altLang="ko-KR" dirty="0" smtClean="0"/>
              <a:t>TIMSK (Timer Interrupt Mask)</a:t>
            </a:r>
          </a:p>
          <a:p>
            <a:pPr lvl="1"/>
            <a:r>
              <a:rPr lang="en-US" altLang="ko-KR" dirty="0" smtClean="0"/>
              <a:t>Interrupt masks for TOV, OCF, ICF</a:t>
            </a:r>
            <a:r>
              <a:rPr lang="ko-KR" altLang="en-US" dirty="0" smtClean="0"/>
              <a:t> </a:t>
            </a:r>
            <a:r>
              <a:rPr lang="en-US" altLang="ko-KR" dirty="0" smtClean="0"/>
              <a:t>(1=enable)</a:t>
            </a:r>
          </a:p>
        </p:txBody>
      </p:sp>
      <p:sp>
        <p:nvSpPr>
          <p:cNvPr id="2" name="슬라이드 번호 개체 틀 1"/>
          <p:cNvSpPr>
            <a:spLocks noGrp="1"/>
          </p:cNvSpPr>
          <p:nvPr>
            <p:ph type="sldNum" sz="quarter" idx="12"/>
          </p:nvPr>
        </p:nvSpPr>
        <p:spPr/>
        <p:txBody>
          <a:bodyPr/>
          <a:lstStyle/>
          <a:p>
            <a:fld id="{CAF8C5E5-CB48-46B1-8815-EE13997631AE}" type="slidenum">
              <a:rPr lang="en-US" altLang="ko-KR" smtClean="0"/>
              <a:pPr/>
              <a:t>99</a:t>
            </a:fld>
            <a:endParaRPr lang="en-US" altLang="ko-K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2789843"/>
            <a:ext cx="8076021" cy="81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135561" y="2346643"/>
            <a:ext cx="992195" cy="307777"/>
          </a:xfrm>
          <a:prstGeom prst="rect">
            <a:avLst/>
          </a:prstGeom>
          <a:noFill/>
        </p:spPr>
        <p:txBody>
          <a:bodyPr wrap="none">
            <a:spAutoFit/>
          </a:bodyPr>
          <a:lstStyle/>
          <a:p>
            <a:pPr>
              <a:defRPr/>
            </a:pPr>
            <a:r>
              <a:rPr lang="en-US" altLang="ko-KR" sz="1400" b="1">
                <a:solidFill>
                  <a:srgbClr val="FF0000"/>
                </a:solidFill>
                <a:latin typeface="맑은 고딕" panose="020B0503020000020004" pitchFamily="50" charset="-127"/>
                <a:ea typeface="맑은 고딕" panose="020B0503020000020004" pitchFamily="50" charset="-127"/>
              </a:rPr>
              <a:t>Timer-0,2</a:t>
            </a:r>
            <a:endParaRPr lang="ko-KR" altLang="en-US" sz="1400" b="1">
              <a:solidFill>
                <a:srgbClr val="FF0000"/>
              </a:solidFill>
              <a:latin typeface="맑은 고딕" panose="020B0503020000020004" pitchFamily="50" charset="-127"/>
              <a:ea typeface="맑은 고딕" panose="020B0503020000020004" pitchFamily="50" charset="-127"/>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509" y="4013979"/>
            <a:ext cx="8088073" cy="79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188850" y="3743771"/>
            <a:ext cx="841512" cy="307777"/>
          </a:xfrm>
          <a:prstGeom prst="rect">
            <a:avLst/>
          </a:prstGeom>
          <a:noFill/>
        </p:spPr>
        <p:txBody>
          <a:bodyPr wrap="none">
            <a:spAutoFit/>
          </a:bodyPr>
          <a:lstStyle/>
          <a:p>
            <a:pPr>
              <a:defRPr/>
            </a:pPr>
            <a:r>
              <a:rPr lang="en-US" altLang="ko-KR" sz="1400" b="1" dirty="0" smtClean="0">
                <a:solidFill>
                  <a:srgbClr val="FF0000"/>
                </a:solidFill>
                <a:latin typeface="맑은 고딕" panose="020B0503020000020004" pitchFamily="50" charset="-127"/>
                <a:ea typeface="맑은 고딕" panose="020B0503020000020004" pitchFamily="50" charset="-127"/>
              </a:rPr>
              <a:t>Timer-1</a:t>
            </a:r>
            <a:endParaRPr lang="ko-KR" altLang="en-US" sz="1400" b="1" dirty="0">
              <a:solidFill>
                <a:srgbClr val="FF0000"/>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948904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1">
              <a:lumMod val="50000"/>
              <a:lumOff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12338</TotalTime>
  <Words>8027</Words>
  <Application>Microsoft Office PowerPoint</Application>
  <PresentationFormat>와이드스크린</PresentationFormat>
  <Paragraphs>1712</Paragraphs>
  <Slides>162</Slides>
  <Notes>81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162</vt:i4>
      </vt:variant>
    </vt:vector>
  </HeadingPairs>
  <TitlesOfParts>
    <vt:vector size="168" baseType="lpstr">
      <vt:lpstr>굴림</vt:lpstr>
      <vt:lpstr>맑은 고딕</vt:lpstr>
      <vt:lpstr>Arial</vt:lpstr>
      <vt:lpstr>Times New Roman</vt:lpstr>
      <vt:lpstr>Wingdings</vt:lpstr>
      <vt:lpstr>Office 테마</vt:lpstr>
      <vt:lpstr>IoT Practice-I Firmware Programming of ATmega328</vt:lpstr>
      <vt:lpstr>Objective</vt:lpstr>
      <vt:lpstr>Training Kit</vt:lpstr>
      <vt:lpstr>Practice Environment</vt:lpstr>
      <vt:lpstr>ATmega328 Processor</vt:lpstr>
      <vt:lpstr>ATmega328 Processor</vt:lpstr>
      <vt:lpstr>ATmega328 Processor</vt:lpstr>
      <vt:lpstr>AVR Core</vt:lpstr>
      <vt:lpstr>Overview of AVR Core</vt:lpstr>
      <vt:lpstr>Block Diagram of AVR Core</vt:lpstr>
      <vt:lpstr>Pipelining of AVR Core</vt:lpstr>
      <vt:lpstr>Instruction Execution Timing</vt:lpstr>
      <vt:lpstr>Memory Structure of AVR Core</vt:lpstr>
      <vt:lpstr>Registers of AVR Core </vt:lpstr>
      <vt:lpstr>General Purpose Register (GPR)</vt:lpstr>
      <vt:lpstr>Status Register (SREG)</vt:lpstr>
      <vt:lpstr>Stack</vt:lpstr>
      <vt:lpstr>Stack Pointer (SP)</vt:lpstr>
      <vt:lpstr>Address Pointer Register</vt:lpstr>
      <vt:lpstr>On-chip Memory of AVR Core</vt:lpstr>
      <vt:lpstr>Program Memory</vt:lpstr>
      <vt:lpstr>Program Memory</vt:lpstr>
      <vt:lpstr>Data Memory</vt:lpstr>
      <vt:lpstr>I/O Space</vt:lpstr>
      <vt:lpstr>Data Memory</vt:lpstr>
      <vt:lpstr>Data Memory (EEPROM)</vt:lpstr>
      <vt:lpstr>I/O’s of ATmega328</vt:lpstr>
      <vt:lpstr>On-chip I/O’s</vt:lpstr>
      <vt:lpstr>On-chip I/O’s</vt:lpstr>
      <vt:lpstr>GPIO</vt:lpstr>
      <vt:lpstr>GPIO </vt:lpstr>
      <vt:lpstr>GPIO Control Registers</vt:lpstr>
      <vt:lpstr>Block Diagram of GPIO</vt:lpstr>
      <vt:lpstr>GPIO Control of Port B</vt:lpstr>
      <vt:lpstr>GPIO Control</vt:lpstr>
      <vt:lpstr>Alternate Function 사용</vt:lpstr>
      <vt:lpstr>Alternate Port Function</vt:lpstr>
      <vt:lpstr>Alternate Port Function</vt:lpstr>
      <vt:lpstr>Alternate Port Function</vt:lpstr>
      <vt:lpstr>GPIO Pull-up Resistor</vt:lpstr>
      <vt:lpstr>GPIO Pull-up Resistor</vt:lpstr>
      <vt:lpstr>Electrical Characteristics of GPIO</vt:lpstr>
      <vt:lpstr>Electrical Characteristics</vt:lpstr>
      <vt:lpstr>GPIO Pin Macro</vt:lpstr>
      <vt:lpstr>Interrupt</vt:lpstr>
      <vt:lpstr>Overview of Interrupt</vt:lpstr>
      <vt:lpstr>Overview of Interrupt</vt:lpstr>
      <vt:lpstr>Overview of Interrupt</vt:lpstr>
      <vt:lpstr>Interrupt Sources of ATmega328</vt:lpstr>
      <vt:lpstr>Interrupt Masking of ATmega328</vt:lpstr>
      <vt:lpstr>External Interrupt of ATmega328</vt:lpstr>
      <vt:lpstr>Control Register of External Interrupt</vt:lpstr>
      <vt:lpstr>Mask of External Interrupt</vt:lpstr>
      <vt:lpstr>Flag of External Interrupt</vt:lpstr>
      <vt:lpstr>Sense Control of External Interrupt</vt:lpstr>
      <vt:lpstr>Sense Control of External Interrupt</vt:lpstr>
      <vt:lpstr>Control of Pin Change Interrupt</vt:lpstr>
      <vt:lpstr>Control of Pin Change Interrupt</vt:lpstr>
      <vt:lpstr>ISR Programming</vt:lpstr>
      <vt:lpstr>Example</vt:lpstr>
      <vt:lpstr>Example</vt:lpstr>
      <vt:lpstr>Arduino ISR</vt:lpstr>
      <vt:lpstr>Arduino ISR</vt:lpstr>
      <vt:lpstr>Changing the Location of IVT</vt:lpstr>
      <vt:lpstr>Changing the Location of Reset Vector</vt:lpstr>
      <vt:lpstr>Changing the Size of Boot Section.</vt:lpstr>
      <vt:lpstr>Read-While-Write Self-Programming</vt:lpstr>
      <vt:lpstr>Read-While-Write Self-Programming</vt:lpstr>
      <vt:lpstr>Read-While-Write Self-Programming</vt:lpstr>
      <vt:lpstr>Read-While-Write Self-Programming</vt:lpstr>
      <vt:lpstr>Read-While-Write Self-Programming</vt:lpstr>
      <vt:lpstr>Timer</vt:lpstr>
      <vt:lpstr>Overview</vt:lpstr>
      <vt:lpstr>Timer of ATmega328</vt:lpstr>
      <vt:lpstr>Block Diagram of Timer-0 </vt:lpstr>
      <vt:lpstr>Block Diagram of Timer-1 </vt:lpstr>
      <vt:lpstr>Block Diagram of Timer-2 </vt:lpstr>
      <vt:lpstr>Operation Mode</vt:lpstr>
      <vt:lpstr>Normal Mode</vt:lpstr>
      <vt:lpstr>CTC Mode</vt:lpstr>
      <vt:lpstr>Fast PWM Mode</vt:lpstr>
      <vt:lpstr>Phase Correct PWM Mode</vt:lpstr>
      <vt:lpstr>Phase &amp; Frequency Correct PWM Mode</vt:lpstr>
      <vt:lpstr>Timer Registers</vt:lpstr>
      <vt:lpstr>TCNT</vt:lpstr>
      <vt:lpstr>TCNT</vt:lpstr>
      <vt:lpstr>TCCR</vt:lpstr>
      <vt:lpstr>TCCR</vt:lpstr>
      <vt:lpstr>TCCR</vt:lpstr>
      <vt:lpstr>TCCR</vt:lpstr>
      <vt:lpstr>TCCR</vt:lpstr>
      <vt:lpstr>TCCR</vt:lpstr>
      <vt:lpstr>TCCR</vt:lpstr>
      <vt:lpstr>TCCR</vt:lpstr>
      <vt:lpstr>TCCR</vt:lpstr>
      <vt:lpstr>TCCR</vt:lpstr>
      <vt:lpstr>TCCR</vt:lpstr>
      <vt:lpstr>ICNC/ICES</vt:lpstr>
      <vt:lpstr>TIMSK</vt:lpstr>
      <vt:lpstr>TIFR</vt:lpstr>
      <vt:lpstr>OCR</vt:lpstr>
      <vt:lpstr>ICR</vt:lpstr>
      <vt:lpstr>ASSR</vt:lpstr>
      <vt:lpstr>GTCCR</vt:lpstr>
      <vt:lpstr>ADC</vt:lpstr>
      <vt:lpstr>Overview of ADC </vt:lpstr>
      <vt:lpstr>Overview of ADC</vt:lpstr>
      <vt:lpstr>ATmega328 ADC</vt:lpstr>
      <vt:lpstr>ADC Block Diagram</vt:lpstr>
      <vt:lpstr>Conversion Timing</vt:lpstr>
      <vt:lpstr>Single Conversion</vt:lpstr>
      <vt:lpstr>Free-running Conversion</vt:lpstr>
      <vt:lpstr>Precision of ADC</vt:lpstr>
      <vt:lpstr>Offset/Gain Error</vt:lpstr>
      <vt:lpstr>INL/DNL Error</vt:lpstr>
      <vt:lpstr>ADC Registers</vt:lpstr>
      <vt:lpstr>ADMUX</vt:lpstr>
      <vt:lpstr>ADMUX</vt:lpstr>
      <vt:lpstr>ADCSRA</vt:lpstr>
      <vt:lpstr>ADCSRA</vt:lpstr>
      <vt:lpstr>ADCSRB</vt:lpstr>
      <vt:lpstr>DIDR</vt:lpstr>
      <vt:lpstr>ADCL &amp; ADCH</vt:lpstr>
      <vt:lpstr>Procedure of ADC use </vt:lpstr>
      <vt:lpstr>USART</vt:lpstr>
      <vt:lpstr>Overview of Serial Communication</vt:lpstr>
      <vt:lpstr>Type of Serial Communication</vt:lpstr>
      <vt:lpstr>Type of Serial Communication</vt:lpstr>
      <vt:lpstr>Type of Serial Communication</vt:lpstr>
      <vt:lpstr>Type of Serial Communication</vt:lpstr>
      <vt:lpstr>Type of Serial Communication</vt:lpstr>
      <vt:lpstr>Type of Serial Communication</vt:lpstr>
      <vt:lpstr>USART</vt:lpstr>
      <vt:lpstr>USART</vt:lpstr>
      <vt:lpstr>USART</vt:lpstr>
      <vt:lpstr>USART</vt:lpstr>
      <vt:lpstr>USART</vt:lpstr>
      <vt:lpstr>Serial Port of ATmega328</vt:lpstr>
      <vt:lpstr>ATmega2560 USART</vt:lpstr>
      <vt:lpstr>Block Diagram of USART</vt:lpstr>
      <vt:lpstr>Clock Generator</vt:lpstr>
      <vt:lpstr>Clock Generator</vt:lpstr>
      <vt:lpstr>Internal Clock Source</vt:lpstr>
      <vt:lpstr>Baud Rate Setting Table</vt:lpstr>
      <vt:lpstr>External Clock Source</vt:lpstr>
      <vt:lpstr>Frame Format</vt:lpstr>
      <vt:lpstr>USART Registers</vt:lpstr>
      <vt:lpstr>UDR</vt:lpstr>
      <vt:lpstr>UCSRA</vt:lpstr>
      <vt:lpstr>UCSRB</vt:lpstr>
      <vt:lpstr>UCSRC</vt:lpstr>
      <vt:lpstr>UCSRC</vt:lpstr>
      <vt:lpstr>UBRR</vt:lpstr>
      <vt:lpstr>Procedure of USART Initialization</vt:lpstr>
      <vt:lpstr>Procedure of Data Transmitting/Receiving</vt:lpstr>
      <vt:lpstr>Data Sample Timing</vt:lpstr>
      <vt:lpstr>Data Sample Timing</vt:lpstr>
      <vt:lpstr>Multi-processor Communication Mode</vt:lpstr>
      <vt:lpstr>Multi-processor Communication Mode</vt:lpstr>
      <vt:lpstr>USART Circuit Example</vt:lpstr>
      <vt:lpstr>USART Source Code Example</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Seungryeol Yoo</dc:creator>
  <cp:lastModifiedBy>jang</cp:lastModifiedBy>
  <cp:revision>697</cp:revision>
  <cp:lastPrinted>2018-09-06T02:04:17Z</cp:lastPrinted>
  <dcterms:created xsi:type="dcterms:W3CDTF">2017-04-28T04:49:28Z</dcterms:created>
  <dcterms:modified xsi:type="dcterms:W3CDTF">2019-08-20T22:23:10Z</dcterms:modified>
</cp:coreProperties>
</file>